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332" r:id="rId5"/>
    <p:sldId id="1832" r:id="rId6"/>
    <p:sldId id="289" r:id="rId7"/>
    <p:sldId id="319" r:id="rId8"/>
    <p:sldId id="320" r:id="rId9"/>
    <p:sldId id="322" r:id="rId10"/>
    <p:sldId id="323" r:id="rId11"/>
    <p:sldId id="324" r:id="rId12"/>
    <p:sldId id="329" r:id="rId13"/>
    <p:sldId id="262" r:id="rId14"/>
    <p:sldId id="258" r:id="rId15"/>
    <p:sldId id="259" r:id="rId16"/>
    <p:sldId id="333" r:id="rId17"/>
    <p:sldId id="334" r:id="rId18"/>
    <p:sldId id="263" r:id="rId19"/>
    <p:sldId id="265" r:id="rId20"/>
    <p:sldId id="264" r:id="rId21"/>
    <p:sldId id="266" r:id="rId22"/>
    <p:sldId id="267" r:id="rId23"/>
    <p:sldId id="268" r:id="rId24"/>
    <p:sldId id="269" r:id="rId25"/>
    <p:sldId id="270" r:id="rId26"/>
    <p:sldId id="271" r:id="rId27"/>
    <p:sldId id="1823" r:id="rId28"/>
    <p:sldId id="1825" r:id="rId29"/>
    <p:sldId id="273" r:id="rId30"/>
    <p:sldId id="274" r:id="rId31"/>
    <p:sldId id="272" r:id="rId32"/>
    <p:sldId id="279" r:id="rId33"/>
    <p:sldId id="330" r:id="rId34"/>
    <p:sldId id="331"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7BF6"/>
    <a:srgbClr val="B970A4"/>
    <a:srgbClr val="C39C2F"/>
    <a:srgbClr val="C59C27"/>
    <a:srgbClr val="D13940"/>
    <a:srgbClr val="EF9A1A"/>
    <a:srgbClr val="907262"/>
    <a:srgbClr val="B3CD1F"/>
    <a:srgbClr val="43B1E5"/>
    <a:srgbClr val="00B8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68" autoAdjust="0"/>
    <p:restoredTop sz="96424" autoAdjust="0"/>
  </p:normalViewPr>
  <p:slideViewPr>
    <p:cSldViewPr snapToGrid="0" showGuides="1">
      <p:cViewPr varScale="1">
        <p:scale>
          <a:sx n="137" d="100"/>
          <a:sy n="137" d="100"/>
        </p:scale>
        <p:origin x="224" y="29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4/1/22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4/1/22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894148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865820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other columns In Review etc. you can be as creative as you want. Design it how it works for you. </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595413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cost of context switching, Kanban is good at exposing bottlenecks, If you have a column like “Waiting for Review or Blocked” that is full you can easily see the bottleneck. </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715342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 Kanban to manage my different projects at with enough detail in the issues, labels and checklists to help ease the cost of the inevitable context switch. You can also use personal Kanban’s for your personal life</a:t>
            </a: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4256956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1724735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4278731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Kanban board and a new task comes up, you can determine if you have the bandwidth to work on it or what you will have to put on the back burner to give you that time. This can set up a good discussion with your advisor or supervisor or team to negotiate what time should be spent on or whether the task can be added.</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395918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Senior staff have the vision but they don’t usually do the coding</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319381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they are a student or post-doc the time period is usually known</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2737570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Onboarding checklist for new members. Process can be improved by adding items as needed. What kind of checklists do you need. Also, policies help ensure consistency in </a:t>
            </a:r>
            <a:r>
              <a:rPr lang="en-US" dirty="0" err="1"/>
              <a:t>xSDK</a:t>
            </a:r>
            <a:r>
              <a:rPr lang="en-US" dirty="0"/>
              <a:t> across projects the build the </a:t>
            </a:r>
            <a:r>
              <a:rPr lang="en-US" dirty="0" err="1"/>
              <a:t>librarys</a:t>
            </a:r>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034722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849015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Scrum is widely used in the enterprise communities. Scrum in scientific teams has not been explored much.</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671667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critical components above the red box. The left hand side is emphasized over the right such as  Working Software. Although comprehensive documentation is important, Working Software would take </a:t>
            </a:r>
            <a:r>
              <a:rPr lang="en-US" dirty="0" err="1"/>
              <a:t>precendence</a:t>
            </a:r>
            <a:r>
              <a:rPr lang="en-US" dirty="0"/>
              <a:t>. Look over the manifesto and the four main components. </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1425427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have time to go over all the principles …Have the software out to the customer as soon as you can and as often as you can</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628173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4020660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514169" y="6435568"/>
            <a:ext cx="4059169" cy="218473"/>
          </a:xfrm>
          <a:prstGeom prst="rect">
            <a:avLst/>
          </a:prstGeom>
        </p:spPr>
        <p:txBody>
          <a:bodyPr/>
          <a:lstStyle>
            <a:lvl1pPr algn="l">
              <a:defRPr sz="1200">
                <a:latin typeface="Calibri"/>
                <a:cs typeface="Calibri"/>
              </a:defRPr>
            </a:lvl1pPr>
          </a:lstStyle>
          <a:p>
            <a:endParaRPr lang="en-US" dirty="0">
              <a:latin typeface="Arial" pitchFamily="34" charset="0"/>
              <a:cs typeface="Arial" pitchFamily="34" charset="0"/>
            </a:endParaRP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30747" y="6236786"/>
            <a:ext cx="1401117" cy="485998"/>
          </a:xfrm>
          <a:prstGeom prst="rect">
            <a:avLst/>
          </a:prstGeom>
        </p:spPr>
      </p:pic>
      <p:pic>
        <p:nvPicPr>
          <p:cNvPr id="12" name="Picture 11">
            <a:extLst>
              <a:ext uri="{FF2B5EF4-FFF2-40B4-BE49-F238E27FC236}">
                <a16:creationId xmlns:a16="http://schemas.microsoft.com/office/drawing/2014/main" id="{D43F2E29-D923-E449-87DA-691D3382DA10}"/>
              </a:ext>
            </a:extLst>
          </p:cNvPr>
          <p:cNvPicPr>
            <a:picLocks noChangeAspect="1"/>
          </p:cNvPicPr>
          <p:nvPr userDrawn="1"/>
        </p:nvPicPr>
        <p:blipFill>
          <a:blip r:embed="rId3" cstate="print"/>
          <a:stretch>
            <a:fillRect/>
          </a:stretch>
        </p:blipFill>
        <p:spPr>
          <a:xfrm>
            <a:off x="9426619" y="6115528"/>
            <a:ext cx="2366963" cy="640080"/>
          </a:xfrm>
          <a:prstGeom prst="rect">
            <a:avLst/>
          </a:prstGeom>
        </p:spPr>
      </p:pic>
      <p:sp>
        <p:nvSpPr>
          <p:cNvPr id="14" name="Rectangle 6">
            <a:extLst>
              <a:ext uri="{FF2B5EF4-FFF2-40B4-BE49-F238E27FC236}">
                <a16:creationId xmlns:a16="http://schemas.microsoft.com/office/drawing/2014/main" id="{96FBCAFB-8167-4C4C-9FAA-536E2379E788}"/>
              </a:ext>
            </a:extLst>
          </p:cNvPr>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spTree>
    <p:extLst>
      <p:ext uri="{BB962C8B-B14F-4D97-AF65-F5344CB8AC3E}">
        <p14:creationId xmlns:p14="http://schemas.microsoft.com/office/powerpoint/2010/main" val="232030440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agilemanifesto.or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9416767"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betterscientificsoftware.github.io/A-Team-Tools/"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a.co/eEgWvKj" TargetMode="External"/><Relationship Id="rId7" Type="http://schemas.openxmlformats.org/officeDocument/2006/relationships/image" Target="../media/image21.tiff"/><Relationship Id="rId2" Type="http://schemas.openxmlformats.org/officeDocument/2006/relationships/hyperlink" Target="http://a.co/eUGIe95" TargetMode="External"/><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hyperlink" Target="http://a.co/22EPvt6"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rilinos/Trilinos/wiki/New-Trilinos-Developer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xsdk.info/policie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Agile Methodologies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Patricia Grubel</a:t>
            </a:r>
            <a:r>
              <a:rPr lang="en-US" dirty="0"/>
              <a:t> </a:t>
            </a:r>
            <a:r>
              <a:rPr lang="en-US" sz="2000" dirty="0"/>
              <a:t>(she/her)</a:t>
            </a:r>
            <a:br>
              <a:rPr lang="en-US" sz="2000" dirty="0"/>
            </a:br>
            <a:r>
              <a:rPr lang="en-US" sz="2000" dirty="0"/>
              <a:t>Los Alamos National Laboratory</a:t>
            </a:r>
          </a:p>
          <a:p>
            <a:pPr>
              <a:spcBef>
                <a:spcPts val="2800"/>
              </a:spcBef>
            </a:pPr>
            <a:r>
              <a:rPr lang="en-US" sz="2000" dirty="0"/>
              <a:t>Better Scientific Software tutorial @ Improving Scientific Software 2022</a:t>
            </a:r>
          </a:p>
          <a:p>
            <a:pPr>
              <a:spcBef>
                <a:spcPts val="2800"/>
              </a:spcBef>
            </a:pPr>
            <a:r>
              <a:rPr lang="en-US" sz="2000" dirty="0"/>
              <a:t>Contributors: David E. Bernholdt (ORNL), Patricia A. Grubel (LANL), Rinku K. Gupta (ANL), Michael A. Heroux (SNL), Mark C. Miller (LLNL), James M. </a:t>
            </a:r>
            <a:r>
              <a:rPr lang="en-US" sz="2000" dirty="0" err="1"/>
              <a:t>Willenbring</a:t>
            </a:r>
            <a:r>
              <a:rPr lang="en-US" sz="2000" dirty="0"/>
              <a:t> (SNL)</a:t>
            </a:r>
          </a:p>
        </p:txBody>
      </p:sp>
      <p:sp>
        <p:nvSpPr>
          <p:cNvPr id="2" name="TextBox 1">
            <a:extLst>
              <a:ext uri="{FF2B5EF4-FFF2-40B4-BE49-F238E27FC236}">
                <a16:creationId xmlns:a16="http://schemas.microsoft.com/office/drawing/2014/main" id="{E670BBA4-E084-684A-82FB-CEFE37C762F8}"/>
              </a:ext>
            </a:extLst>
          </p:cNvPr>
          <p:cNvSpPr txBox="1"/>
          <p:nvPr/>
        </p:nvSpPr>
        <p:spPr>
          <a:xfrm>
            <a:off x="10459617" y="5805489"/>
            <a:ext cx="1397434" cy="350865"/>
          </a:xfrm>
          <a:prstGeom prst="rect">
            <a:avLst/>
          </a:prstGeom>
          <a:noFill/>
        </p:spPr>
        <p:txBody>
          <a:bodyPr wrap="none" lIns="118872" tIns="91440" rIns="118872" bIns="91440" rtlCol="0" anchor="ctr" anchorCtr="0">
            <a:spAutoFit/>
          </a:bodyPr>
          <a:lstStyle/>
          <a:p>
            <a:pPr>
              <a:lnSpc>
                <a:spcPct val="90000"/>
              </a:lnSpc>
            </a:pPr>
            <a:r>
              <a:rPr lang="en-US" sz="1200" dirty="0"/>
              <a:t>LA-UR-22-23061</a:t>
            </a:r>
          </a:p>
        </p:txBody>
      </p:sp>
    </p:spTree>
    <p:extLst>
      <p:ext uri="{BB962C8B-B14F-4D97-AF65-F5344CB8AC3E}">
        <p14:creationId xmlns:p14="http://schemas.microsoft.com/office/powerpoint/2010/main" val="4107876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Agile </a:t>
            </a:r>
            <a:r>
              <a:rPr lang="en-US" dirty="0"/>
              <a:t>is</a:t>
            </a:r>
            <a:r>
              <a:rPr lang="en-US" dirty="0">
                <a:uFillTx/>
              </a:rPr>
              <a:t> informally defined as</a:t>
            </a:r>
          </a:p>
          <a:p>
            <a:pPr lvl="1"/>
            <a:r>
              <a:rPr lang="en-US" dirty="0">
                <a:uFillTx/>
              </a:rPr>
              <a:t>I don’t write documentation</a:t>
            </a:r>
          </a:p>
          <a:p>
            <a:pPr lvl="1"/>
            <a:r>
              <a:rPr lang="en-US" dirty="0">
                <a:uFillTx/>
              </a:rPr>
              <a:t>I don’t do formal requirements, design, or really test…</a:t>
            </a:r>
          </a:p>
          <a:p>
            <a:pPr lvl="1"/>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3"/>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4"/>
              </a:rPr>
              <a:t>http://</a:t>
            </a:r>
            <a:r>
              <a:rPr lang="en-US" sz="2000" dirty="0" err="1">
                <a:uFillTx/>
                <a:hlinkClick r:id="rId4"/>
              </a:rPr>
              <a:t>agilemanifesto.org</a:t>
            </a:r>
            <a:r>
              <a:rPr lang="en-US" sz="2000" dirty="0">
                <a:uFillTx/>
                <a:hlinkClick r:id="rId4"/>
              </a:rPr>
              <a:t>/</a:t>
            </a:r>
            <a:endParaRPr lang="en-US" sz="2000" dirty="0">
              <a:uFillTx/>
            </a:endParaRPr>
          </a:p>
        </p:txBody>
      </p:sp>
      <p:sp>
        <p:nvSpPr>
          <p:cNvPr id="7" name="Frame 6"/>
          <p:cNvSpPr>
            <a:spLocks/>
          </p:cNvSpPr>
          <p:nvPr/>
        </p:nvSpPr>
        <p:spPr>
          <a:xfrm>
            <a:off x="4246049" y="4298781"/>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001887" cy="4360832"/>
          </a:xfrm>
        </p:spPr>
        <p:txBody>
          <a:bodyPr/>
          <a:lstStyle/>
          <a:p>
            <a:r>
              <a:rPr lang="en-US" dirty="0"/>
              <a:t>Our highest priority is to </a:t>
            </a:r>
            <a:r>
              <a:rPr lang="en-US" dirty="0">
                <a:solidFill>
                  <a:srgbClr val="FF0000"/>
                </a:solidFill>
              </a:rPr>
              <a:t>satisfy the customer</a:t>
            </a:r>
            <a:r>
              <a:rPr lang="en-US" dirty="0"/>
              <a:t> through </a:t>
            </a:r>
            <a:r>
              <a:rPr lang="en-US" dirty="0">
                <a:solidFill>
                  <a:srgbClr val="FF0000"/>
                </a:solidFill>
              </a:rPr>
              <a:t>early and continuous delivery </a:t>
            </a:r>
            <a:r>
              <a:rPr lang="en-US" dirty="0"/>
              <a:t>of valuable software. </a:t>
            </a:r>
          </a:p>
          <a:p>
            <a:r>
              <a:rPr lang="en-US" dirty="0">
                <a:solidFill>
                  <a:srgbClr val="FF0000"/>
                </a:solidFill>
              </a:rPr>
              <a:t>Welcome changing requirements</a:t>
            </a:r>
            <a:r>
              <a:rPr lang="en-US" dirty="0"/>
              <a:t>, even late in development. Agile processes harness change for the customer's competitive advantage. </a:t>
            </a:r>
          </a:p>
          <a:p>
            <a:r>
              <a:rPr lang="en-US" dirty="0"/>
              <a:t>Deliver working software frequently, from a couple of weeks to a couple of months, with a preference to the shorter timescale.</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590806" y="1386825"/>
            <a:ext cx="5102590" cy="3373229"/>
          </a:xfrm>
        </p:spPr>
        <p:txBody>
          <a:bodyPr/>
          <a:lstStyle/>
          <a:p>
            <a:r>
              <a:rPr lang="en-US" dirty="0"/>
              <a:t>Business people and developers must work together daily throughout the project. </a:t>
            </a:r>
          </a:p>
          <a:p>
            <a:r>
              <a:rPr lang="en-US" dirty="0"/>
              <a:t>Build projects around motivated individuals. Give them the environment and support they need, and trust them to get the job done. </a:t>
            </a:r>
          </a:p>
          <a:p>
            <a:r>
              <a:rPr lang="en-US" dirty="0"/>
              <a:t>The most efficient and effective method of conveying information to and within a development team is face-to-face conversation. </a:t>
            </a:r>
            <a:endParaRPr lang="en-US" sz="2000" dirty="0"/>
          </a:p>
          <a:p>
            <a:endParaRPr lang="en-US" dirty="0"/>
          </a:p>
        </p:txBody>
      </p:sp>
    </p:spTree>
    <p:extLst>
      <p:ext uri="{BB962C8B-B14F-4D97-AF65-F5344CB8AC3E}">
        <p14:creationId xmlns:p14="http://schemas.microsoft.com/office/powerpoint/2010/main" val="2408858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Working software is the primary measure of progress. </a:t>
            </a:r>
          </a:p>
          <a:p>
            <a:r>
              <a:rPr lang="en-US" dirty="0"/>
              <a:t>Agile processes promote </a:t>
            </a:r>
            <a:r>
              <a:rPr lang="en-US" dirty="0">
                <a:solidFill>
                  <a:srgbClr val="FF0000"/>
                </a:solidFill>
              </a:rPr>
              <a:t>sustainable development</a:t>
            </a:r>
            <a:r>
              <a:rPr lang="en-US" dirty="0"/>
              <a:t>. The sponsors, developers, and users should be able to </a:t>
            </a:r>
            <a:r>
              <a:rPr lang="en-US" dirty="0">
                <a:solidFill>
                  <a:srgbClr val="FF0000"/>
                </a:solidFill>
              </a:rPr>
              <a:t>maintain a constant pace indefinitely</a:t>
            </a:r>
            <a:r>
              <a:rPr lang="en-US" dirty="0"/>
              <a:t>. </a:t>
            </a:r>
          </a:p>
          <a:p>
            <a:r>
              <a:rPr lang="en-US" dirty="0"/>
              <a:t>Continuous attention to technical excellence and good design enhances agility. </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Simplicity--the art of </a:t>
            </a:r>
            <a:r>
              <a:rPr lang="en-US" dirty="0">
                <a:solidFill>
                  <a:srgbClr val="FF0000"/>
                </a:solidFill>
              </a:rPr>
              <a:t>maximizing the amount of work not done- </a:t>
            </a:r>
            <a:r>
              <a:rPr lang="en-US" dirty="0"/>
              <a:t>is essential. </a:t>
            </a:r>
          </a:p>
          <a:p>
            <a:r>
              <a:rPr lang="en-US" dirty="0"/>
              <a:t>The best architectures, requirements, and designs emerge from self-organizing teams. </a:t>
            </a:r>
          </a:p>
          <a:p>
            <a:r>
              <a:rPr lang="en-US" dirty="0"/>
              <a:t>At regular intervals, </a:t>
            </a:r>
            <a:r>
              <a:rPr lang="en-US" dirty="0">
                <a:solidFill>
                  <a:srgbClr val="FF0000"/>
                </a:solidFill>
              </a:rPr>
              <a:t>the team reflects on how to become more effective</a:t>
            </a:r>
            <a:r>
              <a:rPr lang="en-US" dirty="0"/>
              <a:t>, then tunes and adjusts its behavior accordingly. </a:t>
            </a:r>
          </a:p>
        </p:txBody>
      </p:sp>
    </p:spTree>
    <p:extLst>
      <p:ext uri="{BB962C8B-B14F-4D97-AF65-F5344CB8AC3E}">
        <p14:creationId xmlns:p14="http://schemas.microsoft.com/office/powerpoint/2010/main" val="3910308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 add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1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Personal Kanban</a:t>
            </a:r>
          </a:p>
        </p:txBody>
      </p:sp>
      <p:sp>
        <p:nvSpPr>
          <p:cNvPr id="3" name="Content Placeholder 2"/>
          <p:cNvSpPr>
            <a:spLocks noGrp="1"/>
          </p:cNvSpPr>
          <p:nvPr>
            <p:ph idx="1"/>
          </p:nvPr>
        </p:nvSpPr>
        <p:spPr>
          <a:xfrm>
            <a:off x="346193" y="1366162"/>
            <a:ext cx="7772400" cy="4131906"/>
          </a:xfrm>
        </p:spPr>
        <p:txBody>
          <a:bodyPr/>
          <a:lstStyle/>
          <a:p>
            <a:r>
              <a:rPr lang="en-US" b="0" dirty="0">
                <a:uFillTx/>
              </a:rPr>
              <a:t>Personal </a:t>
            </a:r>
            <a:r>
              <a:rPr lang="en-US" dirty="0">
                <a:uFillTx/>
              </a:rPr>
              <a:t>K</a:t>
            </a:r>
            <a:r>
              <a:rPr lang="en-US" b="0" dirty="0">
                <a:uFillTx/>
              </a:rPr>
              <a:t>anban: Kanban applied to one person.</a:t>
            </a:r>
          </a:p>
          <a:p>
            <a:pPr lvl="1"/>
            <a:r>
              <a:rPr lang="en-US" b="0" dirty="0">
                <a:uFillTx/>
              </a:rPr>
              <a:t>Apply </a:t>
            </a:r>
            <a:r>
              <a:rPr lang="en-US" dirty="0">
                <a:uFillTx/>
              </a:rPr>
              <a:t>K</a:t>
            </a:r>
            <a:r>
              <a:rPr lang="en-US" b="0" dirty="0">
                <a:uFillTx/>
              </a:rPr>
              <a:t>anban principles to your life.</a:t>
            </a:r>
          </a:p>
          <a:p>
            <a:pPr lvl="1"/>
            <a:r>
              <a:rPr lang="en-US" b="0" dirty="0">
                <a:uFillTx/>
              </a:rPr>
              <a:t>Fully adaptable.</a:t>
            </a:r>
          </a:p>
          <a:p>
            <a:endParaRPr lang="en-US" b="0" dirty="0">
              <a:uFillTx/>
            </a:endParaRPr>
          </a:p>
          <a:p>
            <a:r>
              <a:rPr lang="en-US" b="0" dirty="0">
                <a:uFillTx/>
              </a:rPr>
              <a:t>Personal </a:t>
            </a:r>
            <a:r>
              <a:rPr lang="en-US" dirty="0">
                <a:uFillTx/>
              </a:rPr>
              <a:t>K</a:t>
            </a:r>
            <a:r>
              <a:rPr lang="en-US" b="0" dirty="0">
                <a:uFillTx/>
              </a:rPr>
              <a:t>anban: Commercial </a:t>
            </a:r>
            <a:br>
              <a:rPr lang="en-US" b="0" dirty="0">
                <a:uFillTx/>
              </a:rPr>
            </a:br>
            <a:r>
              <a:rPr lang="en-US" b="0" dirty="0">
                <a:uFillTx/>
              </a:rPr>
              <a:t>book/website.</a:t>
            </a:r>
          </a:p>
          <a:p>
            <a:pPr lvl="1"/>
            <a:r>
              <a:rPr lang="en-US" b="0" dirty="0">
                <a:uFillTx/>
              </a:rPr>
              <a:t>Useful, but not necessary.</a:t>
            </a:r>
          </a:p>
        </p:txBody>
      </p:sp>
      <p:pic>
        <p:nvPicPr>
          <p:cNvPr id="5" name="Picture 4"/>
          <p:cNvPicPr>
            <a:picLocks noChangeAspect="1"/>
          </p:cNvPicPr>
          <p:nvPr/>
        </p:nvPicPr>
        <p:blipFill>
          <a:blip r:embed="rId3"/>
          <a:stretch>
            <a:fillRect/>
          </a:stretch>
        </p:blipFill>
        <p:spPr>
          <a:xfrm>
            <a:off x="8315357" y="1722169"/>
            <a:ext cx="2445608" cy="3243089"/>
          </a:xfrm>
          <a:prstGeom prst="rect">
            <a:avLst/>
          </a:prstGeom>
        </p:spPr>
      </p:pic>
      <p:sp>
        <p:nvSpPr>
          <p:cNvPr id="6" name="TextBox 5"/>
          <p:cNvSpPr txBox="1">
            <a:spLocks/>
          </p:cNvSpPr>
          <p:nvPr/>
        </p:nvSpPr>
        <p:spPr>
          <a:xfrm>
            <a:off x="7741850" y="5128736"/>
            <a:ext cx="35926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0" dirty="0">
                <a:uFillTx/>
              </a:rPr>
              <a:t>http://www.personalkanban.com</a:t>
            </a:r>
          </a:p>
        </p:txBody>
      </p:sp>
      <p:sp>
        <p:nvSpPr>
          <p:cNvPr id="7" name="TextBox 6">
            <a:extLst>
              <a:ext uri="{FF2B5EF4-FFF2-40B4-BE49-F238E27FC236}">
                <a16:creationId xmlns:a16="http://schemas.microsoft.com/office/drawing/2014/main" id="{4E716A06-F5DC-5146-9220-D875A8EB8963}"/>
              </a:ext>
            </a:extLst>
          </p:cNvPr>
          <p:cNvSpPr txBox="1">
            <a:spLocks/>
          </p:cNvSpPr>
          <p:nvPr/>
        </p:nvSpPr>
        <p:spPr>
          <a:xfrm>
            <a:off x="309617" y="5169018"/>
            <a:ext cx="627794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https://</a:t>
            </a:r>
            <a:r>
              <a:rPr lang="en-US" dirty="0" err="1"/>
              <a:t>bssw.io</a:t>
            </a:r>
            <a:r>
              <a:rPr lang="en-US" dirty="0"/>
              <a:t>/items/using-personal-</a:t>
            </a:r>
            <a:r>
              <a:rPr lang="en-US" dirty="0" err="1"/>
              <a:t>kanban</a:t>
            </a:r>
            <a:r>
              <a:rPr lang="en-US" dirty="0"/>
              <a:t>-for-productivity</a:t>
            </a:r>
            <a:endParaRPr lang="en-US" b="0" dirty="0">
              <a:uFillTx/>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A93945B6-18A6-C34D-BE9E-73C953648DE4}"/>
              </a:ext>
            </a:extLst>
          </p:cNvPr>
          <p:cNvSpPr/>
          <p:nvPr/>
        </p:nvSpPr>
        <p:spPr>
          <a:xfrm>
            <a:off x="7711710" y="163472"/>
            <a:ext cx="4369699" cy="3672153"/>
          </a:xfrm>
          <a:prstGeom prst="roundRect">
            <a:avLst/>
          </a:prstGeom>
          <a:solidFill>
            <a:srgbClr val="B47BF6"/>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7" name="Picture 6">
            <a:extLst>
              <a:ext uri="{FF2B5EF4-FFF2-40B4-BE49-F238E27FC236}">
                <a16:creationId xmlns:a16="http://schemas.microsoft.com/office/drawing/2014/main" id="{A41118CD-55D7-7843-8984-71FD24F01D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9417" y="590300"/>
            <a:ext cx="3166152" cy="1507169"/>
          </a:xfrm>
          <a:prstGeom prst="rect">
            <a:avLst/>
          </a:prstGeom>
        </p:spPr>
      </p:pic>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or GitLab Issues &amp; Project Boards</a:t>
            </a:r>
          </a:p>
          <a:p>
            <a:pPr lvl="1"/>
            <a:r>
              <a:rPr lang="en-US" b="0" dirty="0">
                <a:uFillTx/>
              </a:rPr>
              <a:t>Many more.</a:t>
            </a:r>
          </a:p>
          <a:p>
            <a:r>
              <a:rPr lang="en-US" b="0" dirty="0">
                <a:uFillTx/>
              </a:rPr>
              <a:t>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p:txBody>
      </p:sp>
      <p:pic>
        <p:nvPicPr>
          <p:cNvPr id="1026" name="Picture 2" descr="A Trello board showing the visualization of the tasks that are planned... |  Download Scientific Diagram">
            <a:extLst>
              <a:ext uri="{FF2B5EF4-FFF2-40B4-BE49-F238E27FC236}">
                <a16:creationId xmlns:a16="http://schemas.microsoft.com/office/drawing/2014/main" id="{644C3A3D-9E4C-634D-9EAC-805580FCC4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5760" y="1291550"/>
            <a:ext cx="3091333" cy="1400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5830A9-9BF3-A243-ACF6-3E402750EB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2931" y="1874352"/>
            <a:ext cx="2438400" cy="167670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Patricia A. Grubel, Rinku K. Gupta, and David M. Rogers, Better Scientific Software tutorial, in Improving Scientific Software conference, online, 2022. DOI: </a:t>
            </a:r>
            <a:r>
              <a:rPr lang="en-US" sz="1600" b="1" dirty="0">
                <a:hlinkClick r:id="rId4"/>
              </a:rPr>
              <a:t>10.6084/m9.figshare</a:t>
            </a:r>
            <a:r>
              <a:rPr lang="en-US" sz="1600" b="1">
                <a:hlinkClick r:id="rId4"/>
              </a:rPr>
              <a:t>.19416767</a:t>
            </a:r>
            <a:endParaRPr lang="en-US" sz="1600" b="1"/>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697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uFillTx/>
              </a:rPr>
              <a:t>Importance of “In Progress” concept for you</a:t>
            </a:r>
          </a:p>
        </p:txBody>
      </p:sp>
      <p:sp>
        <p:nvSpPr>
          <p:cNvPr id="3" name="Content Placeholder 2"/>
          <p:cNvSpPr>
            <a:spLocks noGrp="1"/>
          </p:cNvSpPr>
          <p:nvPr>
            <p:ph idx="1"/>
          </p:nvPr>
        </p:nvSpPr>
        <p:spPr>
          <a:xfrm>
            <a:off x="470840" y="1100234"/>
            <a:ext cx="8868504" cy="4983892"/>
          </a:xfrm>
        </p:spPr>
        <p:txBody>
          <a:bodyPr/>
          <a:lstStyle/>
          <a:p>
            <a:r>
              <a:rPr lang="en-US" sz="2800" b="0" dirty="0">
                <a:uFillTx/>
              </a:rPr>
              <a:t>Junior community members: </a:t>
            </a:r>
          </a:p>
          <a:p>
            <a:pPr lvl="1"/>
            <a:r>
              <a:rPr lang="en-US" sz="2400" b="0" dirty="0">
                <a:uFillTx/>
              </a:rPr>
              <a:t>Less control over tasks.</a:t>
            </a:r>
          </a:p>
          <a:p>
            <a:pPr lvl="1"/>
            <a:r>
              <a:rPr lang="en-US" sz="2400" b="0" dirty="0">
                <a:uFillTx/>
              </a:rPr>
              <a:t>Given by supervisor.</a:t>
            </a:r>
          </a:p>
          <a:p>
            <a:r>
              <a:rPr lang="en-US" sz="2800" b="0" dirty="0">
                <a:uFillTx/>
              </a:rPr>
              <a:t>In Progress column: Protects you.</a:t>
            </a:r>
          </a:p>
          <a:p>
            <a:pPr lvl="1"/>
            <a:r>
              <a:rPr lang="en-US" sz="2400" b="0" dirty="0">
                <a:uFillTx/>
              </a:rPr>
              <a:t>If asked to take on another task, respond:</a:t>
            </a:r>
          </a:p>
          <a:p>
            <a:pPr lvl="2"/>
            <a:r>
              <a:rPr lang="en-US" sz="2000" b="0" dirty="0">
                <a:uFillTx/>
              </a:rPr>
              <a:t>Is this important enough to</a:t>
            </a:r>
          </a:p>
          <a:p>
            <a:pPr lvl="3"/>
            <a:r>
              <a:rPr lang="en-US" sz="2000" dirty="0">
                <a:uFillTx/>
              </a:rPr>
              <a:t>back-burner a, b, and c?</a:t>
            </a:r>
            <a:endParaRPr lang="en-US" sz="2000" b="0" dirty="0">
              <a:uFillTx/>
            </a:endParaRPr>
          </a:p>
          <a:p>
            <a:pPr lvl="3"/>
            <a:r>
              <a:rPr lang="en-US" sz="2000" b="0" dirty="0">
                <a:uFillTx/>
              </a:rPr>
              <a:t>become less efficient?</a:t>
            </a:r>
          </a:p>
          <a:p>
            <a:pPr lvl="2"/>
            <a:r>
              <a:rPr lang="en-US" sz="2000" b="0" dirty="0">
                <a:uFillTx/>
              </a:rPr>
              <a:t>Sometimes it 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37138"/>
            <a:ext cx="11369809" cy="4047778"/>
          </a:xfrm>
        </p:spPr>
        <p:txBody>
          <a:bodyPr/>
          <a:lstStyle/>
          <a:p>
            <a:r>
              <a:rPr lang="en-US" dirty="0">
                <a:uFillTx/>
              </a:rPr>
              <a:t>Focus: Solve issues!</a:t>
            </a:r>
          </a:p>
          <a:p>
            <a:pPr lvl="1"/>
            <a:r>
              <a:rPr lang="en-US" dirty="0">
                <a:uFillTx/>
              </a:rPr>
              <a:t>(not add process)</a:t>
            </a:r>
          </a:p>
          <a:p>
            <a:r>
              <a:rPr lang="en-US" dirty="0">
                <a:uFillTx/>
              </a:rPr>
              <a:t>15 minute stand-ups</a:t>
            </a:r>
          </a:p>
          <a:p>
            <a:pPr lvl="1"/>
            <a:r>
              <a:rPr lang="en-US" dirty="0">
                <a:uFillTx/>
              </a:rPr>
              <a:t>Maybe not daily</a:t>
            </a:r>
          </a:p>
          <a:p>
            <a:r>
              <a:rPr lang="en-US" dirty="0">
                <a:uFillTx/>
              </a:rPr>
              <a:t>Planning meetings</a:t>
            </a:r>
          </a:p>
          <a:p>
            <a:r>
              <a:rPr lang="en-US" dirty="0">
                <a:uFillTx/>
              </a:rPr>
              <a:t>Retrospectives</a:t>
            </a:r>
          </a:p>
          <a:p>
            <a:r>
              <a:rPr lang="en-US" dirty="0">
                <a:uFillTx/>
              </a:rPr>
              <a:t>Scrum Master</a:t>
            </a:r>
          </a:p>
          <a:p>
            <a:r>
              <a:rPr lang="en-US" dirty="0">
                <a:uFillTx/>
              </a:rPr>
              <a:t>Product Owner</a:t>
            </a:r>
          </a:p>
          <a:p>
            <a:r>
              <a:rPr lang="en-US" b="1" dirty="0">
                <a:uFillTx/>
              </a:rPr>
              <a:t>Epic, story, task</a:t>
            </a:r>
          </a:p>
          <a:p>
            <a:r>
              <a:rPr lang="en-US" dirty="0">
                <a:uFillTx/>
              </a:rPr>
              <a:t>Definition of Done</a:t>
            </a:r>
          </a:p>
        </p:txBody>
      </p:sp>
      <p:pic>
        <p:nvPicPr>
          <p:cNvPr id="1026" name="Picture 2" descr="Building Blocks, Toys, Play, Abc, 123, Cubes, Dices"/>
          <p:cNvPicPr>
            <a:picLocks noChangeAspect="1" noChangeArrowheads="1"/>
          </p:cNvPicPr>
          <p:nvPr/>
        </p:nvPicPr>
        <p:blipFill>
          <a:blip r:embed="rId2"/>
          <a:srcRect/>
          <a:stretch>
            <a:fillRect/>
          </a:stretch>
        </p:blipFill>
        <p:spPr bwMode="auto">
          <a:xfrm>
            <a:off x="5134937" y="1688129"/>
            <a:ext cx="5283239" cy="3945988"/>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55469"/>
            <a:ext cx="11369809" cy="4047778"/>
          </a:xfrm>
        </p:spPr>
        <p:txBody>
          <a:bodyPr/>
          <a:lstStyle/>
          <a:p>
            <a:r>
              <a:rPr lang="en-US" sz="2800" dirty="0">
                <a:uFillTx/>
              </a:rPr>
              <a:t>Epic, Story, Task</a:t>
            </a:r>
          </a:p>
          <a:p>
            <a:pPr lvl="1"/>
            <a:r>
              <a:rPr lang="en-US" sz="2400" dirty="0">
                <a:uFillTx/>
              </a:rPr>
              <a:t>Formal or informal</a:t>
            </a:r>
          </a:p>
          <a:p>
            <a:pPr lvl="1"/>
            <a:r>
              <a:rPr lang="en-US" sz="2400" dirty="0">
                <a:uFillTx/>
              </a:rPr>
              <a:t>Start with high-level requirements</a:t>
            </a:r>
          </a:p>
          <a:p>
            <a:pPr lvl="1"/>
            <a:r>
              <a:rPr lang="en-US" sz="2400" dirty="0">
                <a:uFillTx/>
              </a:rPr>
              <a:t>Break down and refine </a:t>
            </a:r>
            <a:r>
              <a:rPr lang="en-US" sz="2400" u="sng" dirty="0">
                <a:uFillTx/>
              </a:rPr>
              <a:t>when and as needed</a:t>
            </a:r>
          </a:p>
          <a:p>
            <a:pPr lvl="2"/>
            <a:r>
              <a:rPr lang="en-US" dirty="0">
                <a:uFillTx/>
              </a:rPr>
              <a:t>Close to when the work will be done</a:t>
            </a:r>
          </a:p>
          <a:p>
            <a:pPr lvl="2"/>
            <a:r>
              <a:rPr lang="en-US" dirty="0">
                <a:uFillTx/>
              </a:rPr>
              <a:t>Only for work that will take place</a:t>
            </a:r>
          </a:p>
          <a:p>
            <a:pPr lvl="2"/>
            <a:r>
              <a:rPr lang="en-US" dirty="0"/>
              <a:t>Can be valuable for estimating</a:t>
            </a:r>
          </a:p>
          <a:p>
            <a:pPr lvl="2"/>
            <a:r>
              <a:rPr lang="en-US" dirty="0"/>
              <a:t>There is no “correct” level of granularity</a:t>
            </a:r>
            <a:endParaRPr lang="en-US" dirty="0">
              <a:uFillTx/>
            </a:endParaRPr>
          </a:p>
          <a:p>
            <a:pPr lvl="1"/>
            <a:r>
              <a:rPr lang="en-US" sz="2400" dirty="0"/>
              <a:t>Epics are very high level objectives</a:t>
            </a:r>
          </a:p>
          <a:p>
            <a:pPr lvl="1"/>
            <a:r>
              <a:rPr lang="en-US" sz="2400" dirty="0">
                <a:uFillTx/>
              </a:rPr>
              <a:t>Stories should represent an increment of value to the customer</a:t>
            </a:r>
          </a:p>
          <a:p>
            <a:pPr lvl="2"/>
            <a:r>
              <a:rPr lang="en-US" dirty="0">
                <a:uFillTx/>
              </a:rPr>
              <a:t>”Done” cr</a:t>
            </a:r>
            <a:r>
              <a:rPr lang="en-US" dirty="0"/>
              <a:t>iteria – understandable to user</a:t>
            </a:r>
            <a:endParaRPr lang="en-US" dirty="0">
              <a:uFillTx/>
            </a:endParaRPr>
          </a:p>
          <a:p>
            <a:pPr lvl="1"/>
            <a:r>
              <a:rPr lang="en-US" sz="2400" dirty="0"/>
              <a:t>Tasks are the steps necessary to complete a story</a:t>
            </a:r>
          </a:p>
          <a:p>
            <a:pPr lvl="2"/>
            <a:r>
              <a:rPr lang="en-US" dirty="0">
                <a:uFillTx/>
              </a:rPr>
              <a:t>May not individually provide value to the customer</a:t>
            </a:r>
            <a:endParaRPr lang="en-US" sz="2800" dirty="0">
              <a:uFillTx/>
            </a:endParaRPr>
          </a:p>
          <a:p>
            <a:pPr lvl="3"/>
            <a:endParaRPr lang="en-US" sz="1800" dirty="0">
              <a:uFillTx/>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211E-CA7D-3741-9DDB-791E83480980}"/>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FCD8A8D0-D70B-E641-B4D6-F8F0361C4C95}"/>
              </a:ext>
            </a:extLst>
          </p:cNvPr>
          <p:cNvSpPr>
            <a:spLocks noGrp="1"/>
          </p:cNvSpPr>
          <p:nvPr>
            <p:ph idx="1"/>
          </p:nvPr>
        </p:nvSpPr>
        <p:spPr>
          <a:xfrm>
            <a:off x="365760" y="1325880"/>
            <a:ext cx="11369809" cy="4047778"/>
          </a:xfrm>
        </p:spPr>
        <p:txBody>
          <a:bodyPr/>
          <a:lstStyle/>
          <a:p>
            <a:r>
              <a:rPr lang="en-US" sz="2800" dirty="0"/>
              <a:t>User stories (optional)</a:t>
            </a:r>
          </a:p>
          <a:p>
            <a:pPr lvl="1"/>
            <a:r>
              <a:rPr lang="en-US" dirty="0"/>
              <a:t>Form: </a:t>
            </a:r>
            <a:r>
              <a:rPr lang="en-US" dirty="0">
                <a:solidFill>
                  <a:srgbClr val="FF0000"/>
                </a:solidFill>
              </a:rPr>
              <a:t>As a</a:t>
            </a:r>
            <a:r>
              <a:rPr lang="en-US" dirty="0"/>
              <a:t> &lt;stakeholder&gt;, </a:t>
            </a:r>
            <a:r>
              <a:rPr lang="en-US" dirty="0">
                <a:solidFill>
                  <a:srgbClr val="FF0000"/>
                </a:solidFill>
              </a:rPr>
              <a:t>I want </a:t>
            </a:r>
            <a:r>
              <a:rPr lang="en-US" dirty="0"/>
              <a:t>&lt;describe what is needed&gt; </a:t>
            </a:r>
            <a:r>
              <a:rPr lang="en-US" dirty="0">
                <a:solidFill>
                  <a:srgbClr val="FF0000"/>
                </a:solidFill>
              </a:rPr>
              <a:t>so that </a:t>
            </a:r>
            <a:r>
              <a:rPr lang="en-US" dirty="0"/>
              <a:t>&lt;why do you want this?&gt;</a:t>
            </a:r>
          </a:p>
          <a:p>
            <a:pPr lvl="1"/>
            <a:r>
              <a:rPr lang="en-US" dirty="0"/>
              <a:t>Can be useful to improve communication and requirements elicitation</a:t>
            </a:r>
          </a:p>
          <a:p>
            <a:r>
              <a:rPr lang="en-US" sz="2800" dirty="0"/>
              <a:t>In heat example:</a:t>
            </a:r>
          </a:p>
          <a:p>
            <a:pPr lvl="1"/>
            <a:r>
              <a:rPr lang="en-US" sz="2400" dirty="0"/>
              <a:t>User stories collected</a:t>
            </a:r>
          </a:p>
          <a:p>
            <a:pPr lvl="2"/>
            <a:r>
              <a:rPr lang="en-US" dirty="0">
                <a:solidFill>
                  <a:srgbClr val="FF0000"/>
                </a:solidFill>
              </a:rPr>
              <a:t>As a</a:t>
            </a:r>
            <a:r>
              <a:rPr lang="en-US" dirty="0"/>
              <a:t> developer, </a:t>
            </a:r>
            <a:r>
              <a:rPr lang="en-US" dirty="0">
                <a:solidFill>
                  <a:srgbClr val="FF0000"/>
                </a:solidFill>
              </a:rPr>
              <a:t>I want </a:t>
            </a:r>
            <a:r>
              <a:rPr lang="en-US" dirty="0"/>
              <a:t>to modularize the heat equation utilities </a:t>
            </a:r>
            <a:r>
              <a:rPr lang="en-US" dirty="0">
                <a:solidFill>
                  <a:srgbClr val="FF0000"/>
                </a:solidFill>
              </a:rPr>
              <a:t>so that </a:t>
            </a:r>
            <a:r>
              <a:rPr lang="en-US" dirty="0"/>
              <a:t>I can more easily make use of the utilities for other projects.</a:t>
            </a:r>
          </a:p>
          <a:p>
            <a:pPr lvl="2"/>
            <a:r>
              <a:rPr lang="en-US" dirty="0">
                <a:solidFill>
                  <a:srgbClr val="FF0000"/>
                </a:solidFill>
              </a:rPr>
              <a:t>As a</a:t>
            </a:r>
            <a:r>
              <a:rPr lang="en-US" dirty="0"/>
              <a:t> developer, </a:t>
            </a:r>
            <a:r>
              <a:rPr lang="en-US" dirty="0">
                <a:solidFill>
                  <a:srgbClr val="FF0000"/>
                </a:solidFill>
              </a:rPr>
              <a:t>I want </a:t>
            </a:r>
            <a:r>
              <a:rPr lang="en-US" dirty="0"/>
              <a:t>to be able to use multiple integration functions easily </a:t>
            </a:r>
            <a:r>
              <a:rPr lang="en-US" dirty="0">
                <a:solidFill>
                  <a:srgbClr val="FF0000"/>
                </a:solidFill>
              </a:rPr>
              <a:t>so that </a:t>
            </a:r>
            <a:r>
              <a:rPr lang="en-US" dirty="0"/>
              <a:t>I can utilize the function best suited for the problem I am solving.</a:t>
            </a:r>
          </a:p>
        </p:txBody>
      </p:sp>
    </p:spTree>
    <p:extLst>
      <p:ext uri="{BB962C8B-B14F-4D97-AF65-F5344CB8AC3E}">
        <p14:creationId xmlns:p14="http://schemas.microsoft.com/office/powerpoint/2010/main" val="105170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A4EA-6498-624D-8957-1ED63F5EF7E2}"/>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AF99CEBB-4C17-F54B-A772-FDF36B760952}"/>
              </a:ext>
            </a:extLst>
          </p:cNvPr>
          <p:cNvSpPr>
            <a:spLocks noGrp="1"/>
          </p:cNvSpPr>
          <p:nvPr>
            <p:ph idx="1"/>
          </p:nvPr>
        </p:nvSpPr>
        <p:spPr>
          <a:xfrm>
            <a:off x="365760" y="1325880"/>
            <a:ext cx="11369809" cy="4047778"/>
          </a:xfrm>
        </p:spPr>
        <p:txBody>
          <a:bodyPr/>
          <a:lstStyle/>
          <a:p>
            <a:r>
              <a:rPr lang="en-US" sz="2400" dirty="0"/>
              <a:t>Epic (derived from user stories): Refactor code for enhanced modularity</a:t>
            </a:r>
          </a:p>
          <a:p>
            <a:pPr lvl="1"/>
            <a:r>
              <a:rPr lang="en-US" sz="2000" dirty="0"/>
              <a:t>Description: The heat equation code needs refactoring to improve modularity. Specifically, there are utilities that could be generalized and used with for other applications. Also, the integration function is currently hard-coded. In the future, we want to use alternative integration functions, so we should generalize the interface for this function.</a:t>
            </a:r>
          </a:p>
          <a:p>
            <a:pPr lvl="2"/>
            <a:r>
              <a:rPr lang="en-US" sz="1800" dirty="0"/>
              <a:t>Story 1: Separate out utilities</a:t>
            </a:r>
          </a:p>
          <a:p>
            <a:pPr lvl="2"/>
            <a:r>
              <a:rPr lang="en-US" sz="1800" dirty="0"/>
              <a:t>Story 2: Separate out integration function</a:t>
            </a:r>
          </a:p>
          <a:p>
            <a:pPr marL="346075" lvl="1" indent="0">
              <a:buNone/>
            </a:pPr>
            <a:endParaRPr lang="en-US" sz="2200" dirty="0"/>
          </a:p>
          <a:p>
            <a:r>
              <a:rPr lang="en-US" sz="2600" dirty="0"/>
              <a:t>This idea needs to be socialized with stakeholders</a:t>
            </a:r>
          </a:p>
          <a:p>
            <a:r>
              <a:rPr lang="en-US" sz="2600" dirty="0"/>
              <a:t>No staffing/funding currently available</a:t>
            </a:r>
          </a:p>
          <a:p>
            <a:endParaRPr lang="en-US" dirty="0"/>
          </a:p>
        </p:txBody>
      </p:sp>
    </p:spTree>
    <p:extLst>
      <p:ext uri="{BB962C8B-B14F-4D97-AF65-F5344CB8AC3E}">
        <p14:creationId xmlns:p14="http://schemas.microsoft.com/office/powerpoint/2010/main" val="140313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Samples from Collegeville Org: Kanban Board</a:t>
            </a:r>
          </a:p>
        </p:txBody>
      </p:sp>
      <p:pic>
        <p:nvPicPr>
          <p:cNvPr id="5" name="Picture 4"/>
          <p:cNvPicPr>
            <a:picLocks noChangeAspect="1"/>
          </p:cNvPicPr>
          <p:nvPr/>
        </p:nvPicPr>
        <p:blipFill>
          <a:blip r:embed="rId2"/>
          <a:stretch>
            <a:fillRect/>
          </a:stretch>
        </p:blipFill>
        <p:spPr>
          <a:xfrm>
            <a:off x="408696" y="1055078"/>
            <a:ext cx="11186403" cy="483772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in GitHub (or GitLab)</a:t>
            </a:r>
          </a:p>
        </p:txBody>
      </p:sp>
      <p:sp>
        <p:nvSpPr>
          <p:cNvPr id="3" name="Content Placeholder 2"/>
          <p:cNvSpPr>
            <a:spLocks noGrp="1"/>
          </p:cNvSpPr>
          <p:nvPr>
            <p:ph idx="1"/>
          </p:nvPr>
        </p:nvSpPr>
        <p:spPr>
          <a:xfrm>
            <a:off x="365760" y="1235612"/>
            <a:ext cx="11369809" cy="4463224"/>
          </a:xfrm>
        </p:spPr>
        <p:txBody>
          <a:bodyPr/>
          <a:lstStyle/>
          <a:p>
            <a:r>
              <a:rPr lang="en-US" dirty="0">
                <a:uFillTx/>
              </a:rPr>
              <a:t>GitHub supports </a:t>
            </a:r>
            <a:r>
              <a:rPr lang="en-US" u="sng" dirty="0">
                <a:uFillTx/>
              </a:rPr>
              <a:t>basic</a:t>
            </a:r>
            <a:r>
              <a:rPr lang="en-US" dirty="0">
                <a:uFillTx/>
              </a:rPr>
              <a:t> Agile development workflows</a:t>
            </a:r>
          </a:p>
          <a:p>
            <a:pPr lvl="1"/>
            <a:r>
              <a:rPr lang="en-US" dirty="0">
                <a:uFillTx/>
              </a:rPr>
              <a:t>Filing issues</a:t>
            </a:r>
          </a:p>
          <a:p>
            <a:pPr lvl="2"/>
            <a:r>
              <a:rPr lang="en-US" dirty="0">
                <a:uFillTx/>
              </a:rPr>
              <a:t>@mention</a:t>
            </a:r>
          </a:p>
          <a:p>
            <a:pPr lvl="1"/>
            <a:r>
              <a:rPr lang="en-US" dirty="0">
                <a:uFillTx/>
              </a:rPr>
              <a:t>Kanban board</a:t>
            </a:r>
          </a:p>
          <a:p>
            <a:pPr lvl="1"/>
            <a:r>
              <a:rPr lang="en-US" dirty="0">
                <a:uFillTx/>
              </a:rPr>
              <a:t>Projects</a:t>
            </a:r>
          </a:p>
          <a:p>
            <a:r>
              <a:rPr lang="en-US" dirty="0">
                <a:uFillTx/>
              </a:rPr>
              <a:t>GitHub lacks more advanced features</a:t>
            </a:r>
          </a:p>
          <a:p>
            <a:pPr lvl="1"/>
            <a:r>
              <a:rPr lang="en-US" dirty="0">
                <a:uFillTx/>
              </a:rPr>
              <a:t>Dependencies between issues</a:t>
            </a:r>
          </a:p>
          <a:p>
            <a:pPr lvl="2"/>
            <a:r>
              <a:rPr lang="en-US" dirty="0">
                <a:uFillTx/>
              </a:rPr>
              <a:t>You can reference one issue in another</a:t>
            </a:r>
          </a:p>
          <a:p>
            <a:pPr lvl="1"/>
            <a:r>
              <a:rPr lang="en-US" dirty="0">
                <a:uFillTx/>
              </a:rPr>
              <a:t>Advanced notification schemes</a:t>
            </a:r>
          </a:p>
          <a:p>
            <a:pPr lvl="1"/>
            <a:r>
              <a:rPr lang="en-US" dirty="0">
                <a:uFillTx/>
              </a:rPr>
              <a:t>Custom fields</a:t>
            </a:r>
          </a:p>
          <a:p>
            <a:pPr lvl="2"/>
            <a:r>
              <a:rPr lang="en-US" dirty="0">
                <a:uFillTx/>
              </a:rPr>
              <a:t>You can create custom labels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Building on Kanban</a:t>
            </a:r>
          </a:p>
        </p:txBody>
      </p:sp>
      <p:sp>
        <p:nvSpPr>
          <p:cNvPr id="3" name="Content Placeholder 2"/>
          <p:cNvSpPr>
            <a:spLocks noGrp="1"/>
          </p:cNvSpPr>
          <p:nvPr>
            <p:ph idx="1"/>
          </p:nvPr>
        </p:nvSpPr>
        <p:spPr/>
        <p:txBody>
          <a:bodyPr/>
          <a:lstStyle/>
          <a:p>
            <a:r>
              <a:rPr lang="en-US" dirty="0">
                <a:solidFill>
                  <a:srgbClr val="FF0000"/>
                </a:solidFill>
                <a:uFillTx/>
              </a:rPr>
              <a:t>A-Team Tools</a:t>
            </a:r>
            <a:r>
              <a:rPr lang="en-US" dirty="0">
                <a:uFillTx/>
              </a:rPr>
              <a:t>: A collection of resources for understanding and applying lightweight agile practices to your scientific SW project</a:t>
            </a:r>
          </a:p>
          <a:p>
            <a:pPr lvl="1"/>
            <a:r>
              <a:rPr lang="en-US" dirty="0">
                <a:uFillTx/>
              </a:rPr>
              <a:t>Especially useful for</a:t>
            </a:r>
          </a:p>
          <a:p>
            <a:pPr lvl="2"/>
            <a:r>
              <a:rPr lang="en-US" dirty="0">
                <a:uFillTx/>
              </a:rPr>
              <a:t>Small teams</a:t>
            </a:r>
          </a:p>
          <a:p>
            <a:pPr lvl="2"/>
            <a:r>
              <a:rPr lang="en-US" dirty="0">
                <a:uFillTx/>
              </a:rPr>
              <a:t>Teams of teams</a:t>
            </a:r>
          </a:p>
          <a:p>
            <a:pPr lvl="2"/>
            <a:r>
              <a:rPr lang="en-US" dirty="0">
                <a:uFillTx/>
              </a:rPr>
              <a:t>Teams that frequently have members come and go</a:t>
            </a:r>
            <a:endParaRPr lang="en-US" dirty="0">
              <a:uFillTx/>
              <a:hlinkClick r:id="rId2"/>
            </a:endParaRPr>
          </a:p>
          <a:p>
            <a:pPr lvl="1"/>
            <a:r>
              <a:rPr lang="en-US" dirty="0">
                <a:uFillTx/>
                <a:hlinkClick r:id="rId2"/>
              </a:rPr>
              <a:t>https://betterscientificsoftware.github.io/A-Team-Tools/</a:t>
            </a:r>
            <a:endParaRPr lang="en-US" dirty="0">
              <a:uFillTx/>
            </a:endParaRPr>
          </a:p>
        </p:txBody>
      </p:sp>
      <p:pic>
        <p:nvPicPr>
          <p:cNvPr id="4" name="Picture 3"/>
          <p:cNvPicPr>
            <a:picLocks noChangeAspect="1"/>
          </p:cNvPicPr>
          <p:nvPr/>
        </p:nvPicPr>
        <p:blipFill>
          <a:blip r:embed="rId3"/>
          <a:stretch>
            <a:fillRect/>
          </a:stretch>
        </p:blipFill>
        <p:spPr>
          <a:xfrm>
            <a:off x="8016332" y="2634327"/>
            <a:ext cx="2663444" cy="114147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64" y="263925"/>
            <a:ext cx="11372473" cy="510909"/>
          </a:xfrm>
        </p:spPr>
        <p:txBody>
          <a:bodyPr/>
          <a:lstStyle/>
          <a:p>
            <a:r>
              <a:rPr lang="en-US" dirty="0">
                <a:uFillTx/>
              </a:rPr>
              <a:t>Other Resources</a:t>
            </a:r>
          </a:p>
        </p:txBody>
      </p:sp>
      <p:sp>
        <p:nvSpPr>
          <p:cNvPr id="3" name="Content Placeholder 2"/>
          <p:cNvSpPr>
            <a:spLocks noGrp="1"/>
          </p:cNvSpPr>
          <p:nvPr>
            <p:ph idx="1"/>
          </p:nvPr>
        </p:nvSpPr>
        <p:spPr>
          <a:xfrm>
            <a:off x="155215" y="1210555"/>
            <a:ext cx="7652569" cy="4047778"/>
          </a:xfrm>
        </p:spPr>
        <p:txBody>
          <a:bodyPr/>
          <a:lstStyle/>
          <a:p>
            <a:r>
              <a:rPr lang="en-US" sz="2000" b="1" dirty="0">
                <a:uFillTx/>
              </a:rPr>
              <a:t>The Agile Samurai: How Agile Masters Deliver Great Software (Pragmatic Programmers), </a:t>
            </a:r>
            <a:r>
              <a:rPr lang="en-US" sz="2000" dirty="0">
                <a:uFillTx/>
              </a:rPr>
              <a:t>Jonathan Rasmusson.  </a:t>
            </a:r>
          </a:p>
          <a:p>
            <a:pPr lvl="1">
              <a:spcBef>
                <a:spcPts val="200"/>
              </a:spcBef>
            </a:pPr>
            <a:r>
              <a:rPr lang="en-US" sz="1800" dirty="0">
                <a:uFillTx/>
                <a:hlinkClick r:id="rId2"/>
              </a:rPr>
              <a:t>http://a.co/eUGIe95</a:t>
            </a:r>
            <a:endParaRPr lang="en-US" sz="1800" dirty="0">
              <a:uFillTx/>
            </a:endParaRPr>
          </a:p>
          <a:p>
            <a:pPr lvl="1">
              <a:spcBef>
                <a:spcPts val="200"/>
              </a:spcBef>
            </a:pPr>
            <a:r>
              <a:rPr lang="en-US" sz="1800" dirty="0">
                <a:uFillTx/>
              </a:rPr>
              <a:t>Excellent, readable book on Agile methodologies.</a:t>
            </a:r>
          </a:p>
          <a:p>
            <a:pPr lvl="1">
              <a:spcBef>
                <a:spcPts val="200"/>
              </a:spcBef>
            </a:pPr>
            <a:r>
              <a:rPr lang="en-US" sz="1800" i="1" dirty="0">
                <a:uFillTx/>
              </a:rPr>
              <a:t>Also available on Audible.</a:t>
            </a:r>
          </a:p>
          <a:p>
            <a:r>
              <a:rPr lang="en-US" sz="2000" b="1" dirty="0">
                <a:uFillTx/>
              </a:rPr>
              <a:t>Code Complete: A Practical Handbook of Software Construction,</a:t>
            </a:r>
            <a:r>
              <a:rPr lang="en-US" sz="2000" dirty="0">
                <a:uFillTx/>
              </a:rPr>
              <a:t> Steve McConnell.</a:t>
            </a:r>
          </a:p>
          <a:p>
            <a:pPr lvl="1">
              <a:spcBef>
                <a:spcPts val="200"/>
              </a:spcBef>
            </a:pPr>
            <a:r>
              <a:rPr lang="en-US" sz="1800" dirty="0">
                <a:uFillTx/>
                <a:hlinkClick r:id="rId3"/>
              </a:rPr>
              <a:t>http://a.co/eEgWvKj</a:t>
            </a:r>
            <a:r>
              <a:rPr lang="en-US" sz="1800" dirty="0">
                <a:uFillTx/>
              </a:rPr>
              <a:t>   </a:t>
            </a:r>
          </a:p>
          <a:p>
            <a:pPr lvl="1">
              <a:spcBef>
                <a:spcPts val="200"/>
              </a:spcBef>
            </a:pPr>
            <a:r>
              <a:rPr lang="en-US" sz="1800" dirty="0">
                <a:uFillTx/>
              </a:rPr>
              <a:t>Great text on software.</a:t>
            </a:r>
          </a:p>
          <a:p>
            <a:pPr lvl="1">
              <a:spcBef>
                <a:spcPts val="200"/>
              </a:spcBef>
            </a:pPr>
            <a:r>
              <a:rPr lang="en-US" sz="1800" i="1" dirty="0">
                <a:uFillTx/>
              </a:rPr>
              <a:t>Construx website has large collection of content.</a:t>
            </a:r>
          </a:p>
          <a:p>
            <a:r>
              <a:rPr lang="en-US" sz="2000" b="1" dirty="0">
                <a:uFillTx/>
              </a:rPr>
              <a:t>More Effective Agile: A Roadmap for Software Leaders, </a:t>
            </a:r>
            <a:r>
              <a:rPr lang="en-US" sz="2000" dirty="0">
                <a:uFillTx/>
              </a:rPr>
              <a:t>Steve McConnell.</a:t>
            </a:r>
          </a:p>
          <a:p>
            <a:pPr lvl="1">
              <a:spcBef>
                <a:spcPts val="200"/>
              </a:spcBef>
            </a:pPr>
            <a:r>
              <a:rPr lang="en-US" sz="1800" dirty="0">
                <a:uFillTx/>
                <a:hlinkClick r:id="rId4"/>
              </a:rPr>
              <a:t>http://a.co/22EPvt6</a:t>
            </a:r>
            <a:endParaRPr lang="en-US" sz="1800" dirty="0">
              <a:uFillTx/>
            </a:endParaRPr>
          </a:p>
          <a:p>
            <a:pPr lvl="1">
              <a:spcBef>
                <a:spcPts val="200"/>
              </a:spcBef>
            </a:pPr>
            <a:r>
              <a:rPr lang="en-US" sz="1800" dirty="0">
                <a:uFillTx/>
              </a:rPr>
              <a:t>New: A realistic view of Agile effectiveness with great advice for project leaders.</a:t>
            </a:r>
          </a:p>
        </p:txBody>
      </p:sp>
      <p:pic>
        <p:nvPicPr>
          <p:cNvPr id="1026" name="Picture 2" descr="https://images-na.ssl-images-amazon.com/images/I/41m2-97wrvL._SX415_BO1,204,203,200_.jpg"/>
          <p:cNvPicPr>
            <a:picLocks noChangeAspect="1" noChangeArrowheads="1"/>
          </p:cNvPicPr>
          <p:nvPr/>
        </p:nvPicPr>
        <p:blipFill>
          <a:blip r:embed="rId5"/>
          <a:srcRect/>
          <a:stretch>
            <a:fillRect/>
          </a:stretch>
        </p:blipFill>
        <p:spPr bwMode="auto">
          <a:xfrm>
            <a:off x="9447740" y="243840"/>
            <a:ext cx="2287829"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1028" name="Picture 4" descr="https://images-na.ssl-images-amazon.com/images/I/51FUYfErOXL._SX408_BO1,204,203,200_.jpg"/>
          <p:cNvPicPr>
            <a:picLocks noChangeAspect="1" noChangeArrowheads="1"/>
          </p:cNvPicPr>
          <p:nvPr/>
        </p:nvPicPr>
        <p:blipFill>
          <a:blip r:embed="rId6"/>
          <a:srcRect/>
          <a:stretch>
            <a:fillRect/>
          </a:stretch>
        </p:blipFill>
        <p:spPr bwMode="auto">
          <a:xfrm>
            <a:off x="8018329" y="1961966"/>
            <a:ext cx="2249424"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4" name="Picture 3">
            <a:extLst>
              <a:ext uri="{FF2B5EF4-FFF2-40B4-BE49-F238E27FC236}">
                <a16:creationId xmlns:a16="http://schemas.microsoft.com/office/drawing/2014/main" id="{07A68989-FE78-3943-AEAE-C60E93BCC29F}"/>
              </a:ext>
            </a:extLst>
          </p:cNvPr>
          <p:cNvPicPr>
            <a:picLocks noChangeAspect="1"/>
          </p:cNvPicPr>
          <p:nvPr/>
        </p:nvPicPr>
        <p:blipFill>
          <a:blip r:embed="rId7"/>
          <a:stretch>
            <a:fillRect/>
          </a:stretch>
        </p:blipFill>
        <p:spPr>
          <a:xfrm>
            <a:off x="9868829" y="2992829"/>
            <a:ext cx="1954236" cy="3009765"/>
          </a:xfrm>
          <a:prstGeom prst="rect">
            <a:avLst/>
          </a:prstGeom>
          <a:effectLst>
            <a:outerShdw blurRad="50800" dist="38100" dir="18900000" algn="bl"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66B3-A7EF-4937-851F-47BB62B547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30D910-81CE-4E0B-AB08-7F847797D53C}"/>
              </a:ext>
            </a:extLst>
          </p:cNvPr>
          <p:cNvSpPr>
            <a:spLocks noGrp="1"/>
          </p:cNvSpPr>
          <p:nvPr>
            <p:ph idx="1"/>
          </p:nvPr>
        </p:nvSpPr>
        <p:spPr>
          <a:xfrm>
            <a:off x="365760" y="1250472"/>
            <a:ext cx="11369809" cy="4047778"/>
          </a:xfrm>
        </p:spPr>
        <p:txBody>
          <a:bodyPr/>
          <a:lstStyle/>
          <a:p>
            <a:r>
              <a:rPr lang="en-US" dirty="0"/>
              <a:t>Small Team Models</a:t>
            </a:r>
          </a:p>
          <a:p>
            <a:pPr lvl="1"/>
            <a:r>
              <a:rPr lang="en-US" dirty="0"/>
              <a:t>Composition</a:t>
            </a:r>
          </a:p>
          <a:p>
            <a:pPr lvl="1"/>
            <a:r>
              <a:rPr lang="en-US" dirty="0"/>
              <a:t>Challenges</a:t>
            </a:r>
          </a:p>
          <a:p>
            <a:pPr lvl="1"/>
            <a:r>
              <a:rPr lang="en-US" dirty="0"/>
              <a:t>Team Member Lifecycle</a:t>
            </a:r>
          </a:p>
          <a:p>
            <a:pPr lvl="1"/>
            <a:endParaRPr lang="en-US" dirty="0"/>
          </a:p>
          <a:p>
            <a:r>
              <a:rPr lang="en-US" dirty="0"/>
              <a:t>Agile workflow management for small teams.</a:t>
            </a:r>
          </a:p>
          <a:p>
            <a:pPr lvl="1"/>
            <a:r>
              <a:rPr lang="en-US" dirty="0"/>
              <a:t>Intro to terminology and approaches</a:t>
            </a:r>
          </a:p>
          <a:p>
            <a:pPr lvl="1"/>
            <a:r>
              <a:rPr lang="en-US" dirty="0"/>
              <a:t>Overview of Kanban</a:t>
            </a:r>
          </a:p>
          <a:p>
            <a:pPr lvl="1"/>
            <a:r>
              <a:rPr lang="en-US" dirty="0"/>
              <a:t>Building on Kanban</a:t>
            </a:r>
          </a:p>
          <a:p>
            <a:pPr lvl="1"/>
            <a:r>
              <a:rPr lang="en-US" dirty="0"/>
              <a:t>Free tools:  Trello, GitHub,</a:t>
            </a:r>
          </a:p>
        </p:txBody>
      </p:sp>
    </p:spTree>
    <p:extLst>
      <p:ext uri="{BB962C8B-B14F-4D97-AF65-F5344CB8AC3E}">
        <p14:creationId xmlns:p14="http://schemas.microsoft.com/office/powerpoint/2010/main" val="2481024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C1860-394F-C245-96CA-9DED3DAAF758}"/>
              </a:ext>
            </a:extLst>
          </p:cNvPr>
          <p:cNvSpPr/>
          <p:nvPr/>
        </p:nvSpPr>
        <p:spPr>
          <a:xfrm>
            <a:off x="365760" y="1185650"/>
            <a:ext cx="11151219" cy="4215161"/>
          </a:xfrm>
          <a:prstGeom prst="rect">
            <a:avLst/>
          </a:prstGeom>
          <a:solidFill>
            <a:schemeClr val="accent1">
              <a:lumMod val="40000"/>
              <a:lumOff val="60000"/>
            </a:schemeClr>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t" anchorCtr="0" forceAA="0" compatLnSpc="1">
            <a:prstTxWarp prst="textNoShape">
              <a:avLst/>
            </a:prstTxWarp>
            <a:noAutofit/>
          </a:bodyPr>
          <a:lstStyle/>
          <a:p>
            <a:pPr algn="ctr">
              <a:lnSpc>
                <a:spcPct val="90000"/>
              </a:lnSpc>
            </a:pPr>
            <a:r>
              <a:rPr lang="en-US" sz="2400" b="1" dirty="0">
                <a:solidFill>
                  <a:schemeClr val="tx1"/>
                </a:solidFill>
                <a:uFillTx/>
              </a:rPr>
              <a:t>Scrum team</a:t>
            </a:r>
          </a:p>
        </p:txBody>
      </p:sp>
      <p:sp>
        <p:nvSpPr>
          <p:cNvPr id="2" name="Title 1">
            <a:extLst>
              <a:ext uri="{FF2B5EF4-FFF2-40B4-BE49-F238E27FC236}">
                <a16:creationId xmlns:a16="http://schemas.microsoft.com/office/drawing/2014/main" id="{B4917316-753C-8E4A-A349-65AFE9D5CB5C}"/>
              </a:ext>
            </a:extLst>
          </p:cNvPr>
          <p:cNvSpPr>
            <a:spLocks noGrp="1"/>
          </p:cNvSpPr>
          <p:nvPr>
            <p:ph type="title"/>
          </p:nvPr>
        </p:nvSpPr>
        <p:spPr/>
        <p:txBody>
          <a:bodyPr/>
          <a:lstStyle/>
          <a:p>
            <a:r>
              <a:rPr lang="en-US" dirty="0"/>
              <a:t>A Bit about Scrum: Roles</a:t>
            </a:r>
          </a:p>
        </p:txBody>
      </p:sp>
      <p:graphicFrame>
        <p:nvGraphicFramePr>
          <p:cNvPr id="5" name="Content Placeholder 4">
            <a:extLst>
              <a:ext uri="{FF2B5EF4-FFF2-40B4-BE49-F238E27FC236}">
                <a16:creationId xmlns:a16="http://schemas.microsoft.com/office/drawing/2014/main" id="{855CEB3C-2971-124F-9BF8-FE6C59B63805}"/>
              </a:ext>
            </a:extLst>
          </p:cNvPr>
          <p:cNvGraphicFramePr>
            <a:graphicFrameLocks noGrp="1"/>
          </p:cNvGraphicFramePr>
          <p:nvPr>
            <p:ph idx="1"/>
            <p:extLst>
              <p:ext uri="{D42A27DB-BD31-4B8C-83A1-F6EECF244321}">
                <p14:modId xmlns:p14="http://schemas.microsoft.com/office/powerpoint/2010/main" val="1310381574"/>
              </p:ext>
            </p:extLst>
          </p:nvPr>
        </p:nvGraphicFramePr>
        <p:xfrm>
          <a:off x="697430" y="1675450"/>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Product Owner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Interface between development team and stakeholders.</a:t>
                      </a:r>
                    </a:p>
                    <a:p>
                      <a:pPr marL="285750" indent="-285750">
                        <a:buFont typeface="Arial" panose="020B0604020202020204" pitchFamily="34" charset="0"/>
                        <a:buChar char="•"/>
                      </a:pPr>
                      <a:r>
                        <a:rPr lang="en-US" dirty="0"/>
                        <a:t>Responsible for defining and managing work backlog.</a:t>
                      </a:r>
                    </a:p>
                    <a:p>
                      <a:pPr marL="285750" indent="-285750">
                        <a:buFont typeface="Arial" panose="020B0604020202020204" pitchFamily="34" charset="0"/>
                        <a:buChar char="•"/>
                      </a:pPr>
                      <a:r>
                        <a:rPr lang="en-US" dirty="0"/>
                        <a:t>Needs good domain knowledge.</a:t>
                      </a:r>
                    </a:p>
                    <a:p>
                      <a:pPr marL="285750" indent="-285750">
                        <a:buFont typeface="Arial" panose="020B0604020202020204" pitchFamily="34" charset="0"/>
                        <a:buChar char="•"/>
                      </a:pPr>
                      <a:r>
                        <a:rPr lang="en-US" dirty="0"/>
                        <a:t>Needs adequate time to do job well.</a:t>
                      </a:r>
                    </a:p>
                  </a:txBody>
                  <a:tcPr/>
                </a:tc>
                <a:extLst>
                  <a:ext uri="{0D108BD9-81ED-4DB2-BD59-A6C34878D82A}">
                    <a16:rowId xmlns:a16="http://schemas.microsoft.com/office/drawing/2014/main" val="3838138684"/>
                  </a:ext>
                </a:extLst>
              </a:tr>
            </a:tbl>
          </a:graphicData>
        </a:graphic>
      </p:graphicFrame>
      <p:graphicFrame>
        <p:nvGraphicFramePr>
          <p:cNvPr id="6" name="Content Placeholder 4">
            <a:extLst>
              <a:ext uri="{FF2B5EF4-FFF2-40B4-BE49-F238E27FC236}">
                <a16:creationId xmlns:a16="http://schemas.microsoft.com/office/drawing/2014/main" id="{1BF9078E-A231-594D-88CA-B5AAE5E1AD22}"/>
              </a:ext>
            </a:extLst>
          </p:cNvPr>
          <p:cNvGraphicFramePr>
            <a:graphicFrameLocks/>
          </p:cNvGraphicFramePr>
          <p:nvPr>
            <p:extLst>
              <p:ext uri="{D42A27DB-BD31-4B8C-83A1-F6EECF244321}">
                <p14:modId xmlns:p14="http://schemas.microsoft.com/office/powerpoint/2010/main" val="3064030358"/>
              </p:ext>
            </p:extLst>
          </p:nvPr>
        </p:nvGraphicFramePr>
        <p:xfrm>
          <a:off x="4250952" y="1675449"/>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Scrum Master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Leads and coaches development team.</a:t>
                      </a:r>
                    </a:p>
                    <a:p>
                      <a:pPr marL="285750" indent="-285750">
                        <a:buFont typeface="Arial" panose="020B0604020202020204" pitchFamily="34" charset="0"/>
                        <a:buChar char="•"/>
                      </a:pPr>
                      <a:r>
                        <a:rPr lang="en-US" dirty="0"/>
                        <a:t>Assures scrum processes followed.</a:t>
                      </a:r>
                    </a:p>
                    <a:p>
                      <a:pPr marL="285750" indent="-285750">
                        <a:buFont typeface="Arial" panose="020B0604020202020204" pitchFamily="34" charset="0"/>
                        <a:buChar char="•"/>
                      </a:pPr>
                      <a:r>
                        <a:rPr lang="en-US" dirty="0"/>
                        <a:t>Needs good Scrum knowledge and discipline.</a:t>
                      </a:r>
                    </a:p>
                    <a:p>
                      <a:pPr marL="285750" indent="-285750">
                        <a:buFont typeface="Arial" panose="020B0604020202020204" pitchFamily="34" charset="0"/>
                        <a:buChar char="•"/>
                      </a:pPr>
                      <a:r>
                        <a:rPr lang="en-US" dirty="0"/>
                        <a:t>Can be a developer if sufficient time.</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31ED302F-29E1-9D43-9FD2-6CD65A91DB9C}"/>
              </a:ext>
            </a:extLst>
          </p:cNvPr>
          <p:cNvGraphicFramePr>
            <a:graphicFrameLocks/>
          </p:cNvGraphicFramePr>
          <p:nvPr>
            <p:extLst>
              <p:ext uri="{D42A27DB-BD31-4B8C-83A1-F6EECF244321}">
                <p14:modId xmlns:p14="http://schemas.microsoft.com/office/powerpoint/2010/main" val="2151472297"/>
              </p:ext>
            </p:extLst>
          </p:nvPr>
        </p:nvGraphicFramePr>
        <p:xfrm>
          <a:off x="7804474" y="1675448"/>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Development Team</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Cross-functional group of 3 – 9 that develops product. </a:t>
                      </a:r>
                    </a:p>
                    <a:p>
                      <a:pPr marL="285750" indent="-285750">
                        <a:buFont typeface="Arial" panose="020B0604020202020204" pitchFamily="34" charset="0"/>
                        <a:buChar char="•"/>
                      </a:pPr>
                      <a:r>
                        <a:rPr lang="en-US" dirty="0"/>
                        <a:t>Completes all work necessary to be done-done.</a:t>
                      </a:r>
                    </a:p>
                    <a:p>
                      <a:pPr marL="285750" indent="-285750">
                        <a:buFont typeface="Arial" panose="020B0604020202020204" pitchFamily="34" charset="0"/>
                        <a:buChar char="•"/>
                      </a:pPr>
                      <a:r>
                        <a:rPr lang="en-US" dirty="0"/>
                        <a:t>Collectively need design, development, testing, documentation skills.</a:t>
                      </a:r>
                    </a:p>
                    <a:p>
                      <a:pPr marL="285750" indent="-285750">
                        <a:buFont typeface="Arial" panose="020B0604020202020204" pitchFamily="34" charset="0"/>
                        <a:buChar char="•"/>
                      </a:pPr>
                      <a:r>
                        <a:rPr lang="en-US" dirty="0"/>
                        <a:t>Works in collaboration with product owner, scrum master.</a:t>
                      </a:r>
                    </a:p>
                  </a:txBody>
                  <a:tcPr/>
                </a:tc>
                <a:extLst>
                  <a:ext uri="{0D108BD9-81ED-4DB2-BD59-A6C34878D82A}">
                    <a16:rowId xmlns:a16="http://schemas.microsoft.com/office/drawing/2014/main" val="3838138684"/>
                  </a:ext>
                </a:extLst>
              </a:tr>
            </a:tbl>
          </a:graphicData>
        </a:graphic>
      </p:graphicFrame>
    </p:spTree>
    <p:extLst>
      <p:ext uri="{BB962C8B-B14F-4D97-AF65-F5344CB8AC3E}">
        <p14:creationId xmlns:p14="http://schemas.microsoft.com/office/powerpoint/2010/main" val="1367743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C91B1F-F35F-AD4E-9C87-2DD81F94925D}"/>
              </a:ext>
            </a:extLst>
          </p:cNvPr>
          <p:cNvSpPr/>
          <p:nvPr/>
        </p:nvSpPr>
        <p:spPr>
          <a:xfrm>
            <a:off x="11251580" y="3157527"/>
            <a:ext cx="937245" cy="1220765"/>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Repeat</a:t>
            </a:r>
          </a:p>
        </p:txBody>
      </p:sp>
      <p:sp>
        <p:nvSpPr>
          <p:cNvPr id="15" name="Notched Right Arrow 14">
            <a:extLst>
              <a:ext uri="{FF2B5EF4-FFF2-40B4-BE49-F238E27FC236}">
                <a16:creationId xmlns:a16="http://schemas.microsoft.com/office/drawing/2014/main" id="{5554CB6F-5C93-AD4B-872C-93D42CDE5F35}"/>
              </a:ext>
            </a:extLst>
          </p:cNvPr>
          <p:cNvSpPr/>
          <p:nvPr/>
        </p:nvSpPr>
        <p:spPr>
          <a:xfrm>
            <a:off x="9232763" y="3227211"/>
            <a:ext cx="2077989"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Retrospective</a:t>
            </a:r>
          </a:p>
        </p:txBody>
      </p:sp>
      <p:sp>
        <p:nvSpPr>
          <p:cNvPr id="11" name="Notched Right Arrow 10">
            <a:extLst>
              <a:ext uri="{FF2B5EF4-FFF2-40B4-BE49-F238E27FC236}">
                <a16:creationId xmlns:a16="http://schemas.microsoft.com/office/drawing/2014/main" id="{116B00C3-16F5-CB4C-A433-B456B6DDEED3}"/>
              </a:ext>
            </a:extLst>
          </p:cNvPr>
          <p:cNvSpPr/>
          <p:nvPr/>
        </p:nvSpPr>
        <p:spPr>
          <a:xfrm>
            <a:off x="4278612" y="3227211"/>
            <a:ext cx="2650271"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1 – 3 weeks</a:t>
            </a:r>
          </a:p>
        </p:txBody>
      </p:sp>
      <p:sp>
        <p:nvSpPr>
          <p:cNvPr id="6" name="Notched Right Arrow 5">
            <a:extLst>
              <a:ext uri="{FF2B5EF4-FFF2-40B4-BE49-F238E27FC236}">
                <a16:creationId xmlns:a16="http://schemas.microsoft.com/office/drawing/2014/main" id="{8D99734D-51AB-9D42-9214-59E2A8C66A3B}"/>
              </a:ext>
            </a:extLst>
          </p:cNvPr>
          <p:cNvSpPr/>
          <p:nvPr/>
        </p:nvSpPr>
        <p:spPr>
          <a:xfrm>
            <a:off x="1412117" y="3266218"/>
            <a:ext cx="1535850"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Planning</a:t>
            </a:r>
          </a:p>
        </p:txBody>
      </p:sp>
      <p:sp>
        <p:nvSpPr>
          <p:cNvPr id="2" name="Title 1">
            <a:extLst>
              <a:ext uri="{FF2B5EF4-FFF2-40B4-BE49-F238E27FC236}">
                <a16:creationId xmlns:a16="http://schemas.microsoft.com/office/drawing/2014/main" id="{4188837C-AFA0-DD4D-A558-71240D71614D}"/>
              </a:ext>
            </a:extLst>
          </p:cNvPr>
          <p:cNvSpPr>
            <a:spLocks noGrp="1"/>
          </p:cNvSpPr>
          <p:nvPr>
            <p:ph type="title"/>
          </p:nvPr>
        </p:nvSpPr>
        <p:spPr>
          <a:xfrm>
            <a:off x="243096" y="193226"/>
            <a:ext cx="11372473" cy="510909"/>
          </a:xfrm>
        </p:spPr>
        <p:txBody>
          <a:bodyPr/>
          <a:lstStyle/>
          <a:p>
            <a:r>
              <a:rPr lang="en-US" dirty="0"/>
              <a:t>A Bit about Scrum: Process</a:t>
            </a:r>
          </a:p>
        </p:txBody>
      </p:sp>
      <p:graphicFrame>
        <p:nvGraphicFramePr>
          <p:cNvPr id="5" name="Content Placeholder 4">
            <a:extLst>
              <a:ext uri="{FF2B5EF4-FFF2-40B4-BE49-F238E27FC236}">
                <a16:creationId xmlns:a16="http://schemas.microsoft.com/office/drawing/2014/main" id="{AFC29F5D-EE4C-4E43-8D49-CE8DAEFCACE1}"/>
              </a:ext>
            </a:extLst>
          </p:cNvPr>
          <p:cNvGraphicFramePr>
            <a:graphicFrameLocks/>
          </p:cNvGraphicFramePr>
          <p:nvPr>
            <p:extLst>
              <p:ext uri="{D42A27DB-BD31-4B8C-83A1-F6EECF244321}">
                <p14:modId xmlns:p14="http://schemas.microsoft.com/office/powerpoint/2010/main" val="2883374100"/>
              </p:ext>
            </p:extLst>
          </p:nvPr>
        </p:nvGraphicFramePr>
        <p:xfrm>
          <a:off x="59170" y="3032359"/>
          <a:ext cx="1651306" cy="1832635"/>
        </p:xfrm>
        <a:graphic>
          <a:graphicData uri="http://schemas.openxmlformats.org/drawingml/2006/table">
            <a:tbl>
              <a:tblPr firstRow="1" bandRow="1">
                <a:tableStyleId>{5C22544A-7EE6-4342-B048-85BDC9FD1C3A}</a:tableStyleId>
              </a:tblPr>
              <a:tblGrid>
                <a:gridCol w="1651306">
                  <a:extLst>
                    <a:ext uri="{9D8B030D-6E8A-4147-A177-3AD203B41FA5}">
                      <a16:colId xmlns:a16="http://schemas.microsoft.com/office/drawing/2014/main" val="3557367793"/>
                    </a:ext>
                  </a:extLst>
                </a:gridCol>
              </a:tblGrid>
              <a:tr h="369468">
                <a:tc>
                  <a:txBody>
                    <a:bodyPr/>
                    <a:lstStyle/>
                    <a:p>
                      <a:pPr algn="ctr"/>
                      <a:r>
                        <a:rPr lang="en-US" dirty="0"/>
                        <a:t>Product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Prioritized requirements, features of the product</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6086A849-91B1-174A-A0CA-30B1F06EE40B}"/>
              </a:ext>
            </a:extLst>
          </p:cNvPr>
          <p:cNvGraphicFramePr>
            <a:graphicFrameLocks/>
          </p:cNvGraphicFramePr>
          <p:nvPr>
            <p:extLst>
              <p:ext uri="{D42A27DB-BD31-4B8C-83A1-F6EECF244321}">
                <p14:modId xmlns:p14="http://schemas.microsoft.com/office/powerpoint/2010/main" val="1003984237"/>
              </p:ext>
            </p:extLst>
          </p:nvPr>
        </p:nvGraphicFramePr>
        <p:xfrm>
          <a:off x="2959118" y="3032358"/>
          <a:ext cx="1629008" cy="1832635"/>
        </p:xfrm>
        <a:graphic>
          <a:graphicData uri="http://schemas.openxmlformats.org/drawingml/2006/table">
            <a:tbl>
              <a:tblPr firstRow="1" bandRow="1">
                <a:tableStyleId>{5C22544A-7EE6-4342-B048-85BDC9FD1C3A}</a:tableStyleId>
              </a:tblPr>
              <a:tblGrid>
                <a:gridCol w="1629008">
                  <a:extLst>
                    <a:ext uri="{9D8B030D-6E8A-4147-A177-3AD203B41FA5}">
                      <a16:colId xmlns:a16="http://schemas.microsoft.com/office/drawing/2014/main" val="3557367793"/>
                    </a:ext>
                  </a:extLst>
                </a:gridCol>
              </a:tblGrid>
              <a:tr h="369468">
                <a:tc>
                  <a:txBody>
                    <a:bodyPr/>
                    <a:lstStyle/>
                    <a:p>
                      <a:pPr algn="ctr"/>
                      <a:r>
                        <a:rPr lang="en-US" dirty="0"/>
                        <a:t>Sprint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Enough work for sprint; integral capabilities</a:t>
                      </a:r>
                    </a:p>
                  </a:txBody>
                  <a:tcPr/>
                </a:tc>
                <a:extLst>
                  <a:ext uri="{0D108BD9-81ED-4DB2-BD59-A6C34878D82A}">
                    <a16:rowId xmlns:a16="http://schemas.microsoft.com/office/drawing/2014/main" val="3838138684"/>
                  </a:ext>
                </a:extLst>
              </a:tr>
            </a:tbl>
          </a:graphicData>
        </a:graphic>
      </p:graphicFrame>
      <p:sp>
        <p:nvSpPr>
          <p:cNvPr id="9" name="Circular Arrow 8">
            <a:extLst>
              <a:ext uri="{FF2B5EF4-FFF2-40B4-BE49-F238E27FC236}">
                <a16:creationId xmlns:a16="http://schemas.microsoft.com/office/drawing/2014/main" id="{0A1CDFE9-1515-6E43-B30D-4E286DF8F2A0}"/>
              </a:ext>
            </a:extLst>
          </p:cNvPr>
          <p:cNvSpPr/>
          <p:nvPr/>
        </p:nvSpPr>
        <p:spPr>
          <a:xfrm>
            <a:off x="4377482" y="1393962"/>
            <a:ext cx="2569059" cy="2191585"/>
          </a:xfrm>
          <a:prstGeom prst="circularArrow">
            <a:avLst>
              <a:gd name="adj1" fmla="val 16947"/>
              <a:gd name="adj2" fmla="val 1010363"/>
              <a:gd name="adj3" fmla="val 8964256"/>
              <a:gd name="adj4" fmla="val 10800000"/>
              <a:gd name="adj5" fmla="val 1603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Daily scrum</a:t>
            </a:r>
          </a:p>
        </p:txBody>
      </p:sp>
      <p:sp>
        <p:nvSpPr>
          <p:cNvPr id="10" name="Notched Right Arrow 9">
            <a:extLst>
              <a:ext uri="{FF2B5EF4-FFF2-40B4-BE49-F238E27FC236}">
                <a16:creationId xmlns:a16="http://schemas.microsoft.com/office/drawing/2014/main" id="{80C7411D-685E-964A-B70B-C2A67344CE2E}"/>
              </a:ext>
            </a:extLst>
          </p:cNvPr>
          <p:cNvSpPr/>
          <p:nvPr/>
        </p:nvSpPr>
        <p:spPr>
          <a:xfrm>
            <a:off x="6673699" y="3227211"/>
            <a:ext cx="1385682"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Review</a:t>
            </a:r>
          </a:p>
        </p:txBody>
      </p:sp>
      <p:graphicFrame>
        <p:nvGraphicFramePr>
          <p:cNvPr id="13" name="Content Placeholder 4">
            <a:extLst>
              <a:ext uri="{FF2B5EF4-FFF2-40B4-BE49-F238E27FC236}">
                <a16:creationId xmlns:a16="http://schemas.microsoft.com/office/drawing/2014/main" id="{CBC7826A-438B-9247-BBC7-2244F4610D43}"/>
              </a:ext>
            </a:extLst>
          </p:cNvPr>
          <p:cNvGraphicFramePr>
            <a:graphicFrameLocks/>
          </p:cNvGraphicFramePr>
          <p:nvPr>
            <p:extLst>
              <p:ext uri="{D42A27DB-BD31-4B8C-83A1-F6EECF244321}">
                <p14:modId xmlns:p14="http://schemas.microsoft.com/office/powerpoint/2010/main" val="701131781"/>
              </p:ext>
            </p:extLst>
          </p:nvPr>
        </p:nvGraphicFramePr>
        <p:xfrm>
          <a:off x="8048230" y="2986899"/>
          <a:ext cx="1492406" cy="1562023"/>
        </p:xfrm>
        <a:graphic>
          <a:graphicData uri="http://schemas.openxmlformats.org/drawingml/2006/table">
            <a:tbl>
              <a:tblPr firstRow="1" bandRow="1">
                <a:tableStyleId>{5C22544A-7EE6-4342-B048-85BDC9FD1C3A}</a:tableStyleId>
              </a:tblPr>
              <a:tblGrid>
                <a:gridCol w="1492406">
                  <a:extLst>
                    <a:ext uri="{9D8B030D-6E8A-4147-A177-3AD203B41FA5}">
                      <a16:colId xmlns:a16="http://schemas.microsoft.com/office/drawing/2014/main" val="3557367793"/>
                    </a:ext>
                  </a:extLst>
                </a:gridCol>
              </a:tblGrid>
              <a:tr h="369468">
                <a:tc>
                  <a:txBody>
                    <a:bodyPr/>
                    <a:lstStyle/>
                    <a:p>
                      <a:pPr algn="ctr"/>
                      <a:r>
                        <a:rPr lang="en-US" dirty="0"/>
                        <a:t>Increment</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Product with new working features.</a:t>
                      </a:r>
                    </a:p>
                  </a:txBody>
                  <a:tcPr/>
                </a:tc>
                <a:extLst>
                  <a:ext uri="{0D108BD9-81ED-4DB2-BD59-A6C34878D82A}">
                    <a16:rowId xmlns:a16="http://schemas.microsoft.com/office/drawing/2014/main" val="3838138684"/>
                  </a:ext>
                </a:extLst>
              </a:tr>
            </a:tbl>
          </a:graphicData>
        </a:graphic>
      </p:graphicFrame>
      <p:sp>
        <p:nvSpPr>
          <p:cNvPr id="19" name="Rectangular Callout 18">
            <a:extLst>
              <a:ext uri="{FF2B5EF4-FFF2-40B4-BE49-F238E27FC236}">
                <a16:creationId xmlns:a16="http://schemas.microsoft.com/office/drawing/2014/main" id="{863EA729-AA6E-6A44-88BD-3456E5FAEADF}"/>
              </a:ext>
            </a:extLst>
          </p:cNvPr>
          <p:cNvSpPr/>
          <p:nvPr/>
        </p:nvSpPr>
        <p:spPr>
          <a:xfrm>
            <a:off x="6673699" y="624499"/>
            <a:ext cx="4067053" cy="1393902"/>
          </a:xfrm>
          <a:prstGeom prst="wedgeRectCallout">
            <a:avLst>
              <a:gd name="adj1" fmla="val -57707"/>
              <a:gd name="adj2" fmla="val 8042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b="1" dirty="0">
                <a:solidFill>
                  <a:schemeClr val="tx1"/>
                </a:solidFill>
                <a:uFillTx/>
              </a:rPr>
              <a:t>15-min standup</a:t>
            </a:r>
          </a:p>
          <a:p>
            <a:pPr marL="0" indent="0">
              <a:buFont typeface="Arial" panose="020B0604020202020204" pitchFamily="34" charset="0"/>
              <a:buNone/>
            </a:pPr>
            <a:r>
              <a:rPr lang="en-US" dirty="0">
                <a:solidFill>
                  <a:schemeClr val="tx1"/>
                </a:solidFill>
              </a:rPr>
              <a:t>What did you do yesterday?</a:t>
            </a:r>
          </a:p>
          <a:p>
            <a:pPr marL="0" indent="0">
              <a:buFont typeface="Arial" panose="020B0604020202020204" pitchFamily="34" charset="0"/>
              <a:buNone/>
            </a:pPr>
            <a:r>
              <a:rPr lang="en-US" dirty="0">
                <a:solidFill>
                  <a:schemeClr val="tx1"/>
                </a:solidFill>
              </a:rPr>
              <a:t>What will you do today?</a:t>
            </a:r>
          </a:p>
          <a:p>
            <a:pPr marL="0" indent="0">
              <a:buFont typeface="Arial" panose="020B0604020202020204" pitchFamily="34" charset="0"/>
              <a:buNone/>
            </a:pPr>
            <a:r>
              <a:rPr lang="en-US" dirty="0">
                <a:solidFill>
                  <a:schemeClr val="tx1"/>
                </a:solidFill>
              </a:rPr>
              <a:t>What is blocking progress?</a:t>
            </a:r>
            <a:endParaRPr lang="en-US" dirty="0">
              <a:solidFill>
                <a:schemeClr val="tx1"/>
              </a:solidFill>
              <a:uFillTx/>
            </a:endParaRPr>
          </a:p>
        </p:txBody>
      </p:sp>
      <p:sp>
        <p:nvSpPr>
          <p:cNvPr id="20" name="Rectangle 19">
            <a:extLst>
              <a:ext uri="{FF2B5EF4-FFF2-40B4-BE49-F238E27FC236}">
                <a16:creationId xmlns:a16="http://schemas.microsoft.com/office/drawing/2014/main" id="{2CB12FC6-5356-3D44-8849-9E5281891D22}"/>
              </a:ext>
            </a:extLst>
          </p:cNvPr>
          <p:cNvSpPr/>
          <p:nvPr/>
        </p:nvSpPr>
        <p:spPr>
          <a:xfrm>
            <a:off x="302570" y="5408422"/>
            <a:ext cx="2219093" cy="914400"/>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nSpc>
                <a:spcPct val="90000"/>
              </a:lnSpc>
            </a:pPr>
            <a:r>
              <a:rPr lang="en-US" dirty="0">
                <a:solidFill>
                  <a:schemeClr val="tx1"/>
                </a:solidFill>
                <a:uFillTx/>
              </a:rPr>
              <a:t>* Sprint planning</a:t>
            </a:r>
            <a:br>
              <a:rPr lang="en-US" dirty="0">
                <a:solidFill>
                  <a:schemeClr val="tx1"/>
                </a:solidFill>
                <a:uFillTx/>
              </a:rPr>
            </a:br>
            <a:r>
              <a:rPr lang="en-US" dirty="0">
                <a:solidFill>
                  <a:schemeClr val="tx1"/>
                </a:solidFill>
                <a:uFillTx/>
              </a:rPr>
              <a:t>  happens during</a:t>
            </a:r>
            <a:br>
              <a:rPr lang="en-US" dirty="0">
                <a:solidFill>
                  <a:schemeClr val="tx1"/>
                </a:solidFill>
                <a:uFillTx/>
              </a:rPr>
            </a:br>
            <a:r>
              <a:rPr lang="en-US" dirty="0">
                <a:solidFill>
                  <a:schemeClr val="tx1"/>
                </a:solidFill>
                <a:uFillTx/>
              </a:rPr>
              <a:t>  previous sprint</a:t>
            </a:r>
          </a:p>
        </p:txBody>
      </p:sp>
    </p:spTree>
    <p:extLst>
      <p:ext uri="{BB962C8B-B14F-4D97-AF65-F5344CB8AC3E}">
        <p14:creationId xmlns:p14="http://schemas.microsoft.com/office/powerpoint/2010/main" val="1342060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30132" y="2026525"/>
            <a:ext cx="11858691" cy="914400"/>
          </a:xfrm>
        </p:spPr>
        <p:txBody>
          <a:bodyPr>
            <a:normAutofit/>
          </a:bodyPr>
          <a:lstStyle/>
          <a:p>
            <a:pPr algn="ctr"/>
            <a:r>
              <a:rPr lang="en-US" sz="4000" dirty="0"/>
              <a:t>Small Teams</a:t>
            </a:r>
          </a:p>
        </p:txBody>
      </p:sp>
      <p:sp>
        <p:nvSpPr>
          <p:cNvPr id="7" name="Text Placeholder 6"/>
          <p:cNvSpPr>
            <a:spLocks noGrp="1"/>
          </p:cNvSpPr>
          <p:nvPr>
            <p:ph type="body" idx="4294967295"/>
          </p:nvPr>
        </p:nvSpPr>
        <p:spPr>
          <a:xfrm>
            <a:off x="330133" y="3111336"/>
            <a:ext cx="11858691" cy="593766"/>
          </a:xfrm>
        </p:spPr>
        <p:txBody>
          <a:bodyPr/>
          <a:lstStyle/>
          <a:p>
            <a:pPr marL="0" indent="0" algn="ctr">
              <a:buNone/>
            </a:pPr>
            <a:r>
              <a:rPr lang="en-US" sz="4000" dirty="0"/>
              <a:t>Ideas for managing transitions and steady work.</a:t>
            </a:r>
          </a:p>
        </p:txBody>
      </p:sp>
    </p:spTree>
    <p:extLst>
      <p:ext uri="{BB962C8B-B14F-4D97-AF65-F5344CB8AC3E}">
        <p14:creationId xmlns:p14="http://schemas.microsoft.com/office/powerpoint/2010/main" val="630759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interaction model</a:t>
            </a:r>
          </a:p>
        </p:txBody>
      </p:sp>
      <p:sp>
        <p:nvSpPr>
          <p:cNvPr id="3" name="Content Placeholder 2"/>
          <p:cNvSpPr>
            <a:spLocks noGrp="1"/>
          </p:cNvSpPr>
          <p:nvPr>
            <p:ph idx="1"/>
          </p:nvPr>
        </p:nvSpPr>
        <p:spPr>
          <a:xfrm>
            <a:off x="261851" y="1229379"/>
            <a:ext cx="7483830" cy="4391608"/>
          </a:xfrm>
        </p:spPr>
        <p:txBody>
          <a:bodyPr>
            <a:normAutofit/>
          </a:bodyPr>
          <a:lstStyle/>
          <a:p>
            <a:r>
              <a:rPr lang="en-US" dirty="0"/>
              <a:t>Team composition:</a:t>
            </a:r>
          </a:p>
          <a:p>
            <a:pPr lvl="1"/>
            <a:r>
              <a:rPr lang="en-US" b="0" dirty="0"/>
              <a:t>Senior staff, faculty: </a:t>
            </a:r>
          </a:p>
          <a:p>
            <a:pPr lvl="2"/>
            <a:r>
              <a:rPr lang="en-US" b="0" dirty="0"/>
              <a:t>Stable presence, in charg</a:t>
            </a:r>
            <a:r>
              <a:rPr lang="en-US" dirty="0"/>
              <a:t>e of science questions, experiments.</a:t>
            </a:r>
          </a:p>
          <a:p>
            <a:pPr lvl="2"/>
            <a:r>
              <a:rPr lang="en-US" b="0" dirty="0"/>
              <a:t>Know the conceptual models well.</a:t>
            </a:r>
          </a:p>
          <a:p>
            <a:pPr lvl="2"/>
            <a:r>
              <a:rPr lang="en-US" b="0" dirty="0"/>
              <a:t>Spend less time writing code, fuzzy on details.</a:t>
            </a:r>
          </a:p>
          <a:p>
            <a:pPr lvl="1"/>
            <a:r>
              <a:rPr lang="en-US" dirty="0"/>
              <a:t>Junior staff, students:</a:t>
            </a:r>
          </a:p>
          <a:p>
            <a:pPr lvl="2"/>
            <a:r>
              <a:rPr lang="en-US" b="0" dirty="0"/>
              <a:t>Transient, dual focus (science results, next position).</a:t>
            </a:r>
          </a:p>
          <a:p>
            <a:pPr lvl="2"/>
            <a:r>
              <a:rPr lang="en-US" dirty="0"/>
              <a:t>Staged experience: New, experienced, departing.</a:t>
            </a:r>
          </a:p>
          <a:p>
            <a:pPr lvl="2"/>
            <a:r>
              <a:rPr lang="en-US" b="0" dirty="0"/>
              <a:t>Learning conceptual models.</a:t>
            </a:r>
          </a:p>
          <a:p>
            <a:pPr lvl="2"/>
            <a:r>
              <a:rPr lang="en-US" b="0" dirty="0"/>
              <a:t>Write most code, know details.</a:t>
            </a:r>
          </a:p>
          <a:p>
            <a:pPr lvl="2"/>
            <a:endParaRPr lang="en-US" b="0" dirty="0"/>
          </a:p>
        </p:txBody>
      </p:sp>
      <p:sp>
        <p:nvSpPr>
          <p:cNvPr id="4" name="Frame 3">
            <a:extLst>
              <a:ext uri="{FF2B5EF4-FFF2-40B4-BE49-F238E27FC236}">
                <a16:creationId xmlns:a16="http://schemas.microsoft.com/office/drawing/2014/main" id="{5F652968-23FE-6B49-B6A3-B1FAC7EEEF4F}"/>
              </a:ext>
            </a:extLst>
          </p:cNvPr>
          <p:cNvSpPr/>
          <p:nvPr/>
        </p:nvSpPr>
        <p:spPr>
          <a:xfrm>
            <a:off x="7949160" y="2047124"/>
            <a:ext cx="3456633" cy="2239586"/>
          </a:xfrm>
          <a:prstGeom prst="frame">
            <a:avLst/>
          </a:prstGeom>
          <a:solidFill>
            <a:schemeClr val="accent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5" name="TextBox 4">
            <a:extLst>
              <a:ext uri="{FF2B5EF4-FFF2-40B4-BE49-F238E27FC236}">
                <a16:creationId xmlns:a16="http://schemas.microsoft.com/office/drawing/2014/main" id="{068E81DA-A251-DC4E-B339-C5EE502B932F}"/>
              </a:ext>
            </a:extLst>
          </p:cNvPr>
          <p:cNvSpPr txBox="1"/>
          <p:nvPr/>
        </p:nvSpPr>
        <p:spPr>
          <a:xfrm>
            <a:off x="8356118" y="2488407"/>
            <a:ext cx="2642716" cy="1338828"/>
          </a:xfrm>
          <a:prstGeom prst="rect">
            <a:avLst/>
          </a:prstGeom>
          <a:noFill/>
        </p:spPr>
        <p:txBody>
          <a:bodyPr wrap="square" rtlCol="0">
            <a:spAutoFit/>
          </a:bodyPr>
          <a:lstStyle/>
          <a:p>
            <a:pPr algn="ctr">
              <a:lnSpc>
                <a:spcPct val="90000"/>
              </a:lnSpc>
            </a:pPr>
            <a:r>
              <a:rPr lang="en-US" dirty="0">
                <a:uFillTx/>
              </a:rPr>
              <a:t>Large teams have additional interaction challenges, and are often composed of smaller sub-teams.</a:t>
            </a:r>
          </a:p>
        </p:txBody>
      </p:sp>
    </p:spTree>
    <p:extLst>
      <p:ext uri="{BB962C8B-B14F-4D97-AF65-F5344CB8AC3E}">
        <p14:creationId xmlns:p14="http://schemas.microsoft.com/office/powerpoint/2010/main" val="3778416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challenges</a:t>
            </a:r>
          </a:p>
        </p:txBody>
      </p:sp>
      <p:sp>
        <p:nvSpPr>
          <p:cNvPr id="3" name="Content Placeholder 2"/>
          <p:cNvSpPr>
            <a:spLocks noGrp="1"/>
          </p:cNvSpPr>
          <p:nvPr>
            <p:ph idx="1"/>
          </p:nvPr>
        </p:nvSpPr>
        <p:spPr>
          <a:xfrm>
            <a:off x="365760" y="1229379"/>
            <a:ext cx="8712982" cy="4391608"/>
          </a:xfrm>
        </p:spPr>
        <p:txBody>
          <a:bodyPr>
            <a:normAutofit/>
          </a:bodyPr>
          <a:lstStyle/>
          <a:p>
            <a:r>
              <a:rPr lang="en-US" dirty="0"/>
              <a:t>Heavy processes are often neither necessary nor appropriate</a:t>
            </a:r>
          </a:p>
          <a:p>
            <a:pPr lvl="1"/>
            <a:r>
              <a:rPr lang="en-US" dirty="0"/>
              <a:t>Adopt only those processes that add value</a:t>
            </a:r>
          </a:p>
          <a:p>
            <a:r>
              <a:rPr lang="en-US" dirty="0"/>
              <a:t>Ramping up new junior members:</a:t>
            </a:r>
          </a:p>
          <a:p>
            <a:pPr lvl="1"/>
            <a:r>
              <a:rPr lang="en-US" b="0" dirty="0"/>
              <a:t>Background.</a:t>
            </a:r>
          </a:p>
          <a:p>
            <a:pPr lvl="1"/>
            <a:r>
              <a:rPr lang="en-US" dirty="0"/>
              <a:t>Conceptual models.</a:t>
            </a:r>
          </a:p>
          <a:p>
            <a:pPr lvl="1"/>
            <a:r>
              <a:rPr lang="en-US" b="0" dirty="0"/>
              <a:t>Software practices, processes, tools.</a:t>
            </a:r>
          </a:p>
          <a:p>
            <a:r>
              <a:rPr lang="en-US" dirty="0"/>
              <a:t>Preparing for departure of experienced juniors.</a:t>
            </a:r>
          </a:p>
          <a:p>
            <a:pPr lvl="1"/>
            <a:r>
              <a:rPr lang="en-US" b="0" dirty="0"/>
              <a:t>Doing today those things needed for retaining work value.</a:t>
            </a:r>
          </a:p>
          <a:p>
            <a:pPr lvl="1"/>
            <a:r>
              <a:rPr lang="en-US" dirty="0"/>
              <a:t>Managing dual focus.</a:t>
            </a:r>
            <a:endParaRPr lang="en-US" b="0" dirty="0"/>
          </a:p>
        </p:txBody>
      </p:sp>
    </p:spTree>
    <p:extLst>
      <p:ext uri="{BB962C8B-B14F-4D97-AF65-F5344CB8AC3E}">
        <p14:creationId xmlns:p14="http://schemas.microsoft.com/office/powerpoint/2010/main" val="2959038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1385337" y="1383396"/>
            <a:ext cx="8874944" cy="4341547"/>
            <a:chOff x="2035373" y="1754453"/>
            <a:chExt cx="7919214" cy="4341547"/>
          </a:xfrm>
        </p:grpSpPr>
        <p:sp>
          <p:nvSpPr>
            <p:cNvPr id="2" name="Rectangle 1"/>
            <p:cNvSpPr/>
            <p:nvPr/>
          </p:nvSpPr>
          <p:spPr>
            <a:xfrm>
              <a:off x="2466237" y="175445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Initiation Setup</a:t>
              </a:r>
            </a:p>
            <a:p>
              <a:pPr algn="ctr" defTabSz="685800" fontAlgn="auto">
                <a:spcBef>
                  <a:spcPts val="0"/>
                </a:spcBef>
                <a:spcAft>
                  <a:spcPts val="0"/>
                </a:spcAft>
              </a:pPr>
              <a:endParaRPr lang="en-US" sz="9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project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initiation checklist</a:t>
              </a:r>
            </a:p>
          </p:txBody>
        </p:sp>
        <p:sp>
          <p:nvSpPr>
            <p:cNvPr id="3" name="Rectangle 2"/>
            <p:cNvSpPr/>
            <p:nvPr/>
          </p:nvSpPr>
          <p:spPr>
            <a:xfrm>
              <a:off x="5202079" y="1758537"/>
              <a:ext cx="1989500"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Up</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initiation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Initiate project activities</a:t>
              </a:r>
            </a:p>
          </p:txBody>
        </p:sp>
        <p:sp>
          <p:nvSpPr>
            <p:cNvPr id="4" name="Rectangle 3"/>
            <p:cNvSpPr/>
            <p:nvPr/>
          </p:nvSpPr>
          <p:spPr>
            <a:xfrm>
              <a:off x="7965088" y="1754453"/>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900" dirty="0">
                  <a:solidFill>
                    <a:prstClr val="black"/>
                  </a:solidFill>
                  <a:sym typeface="Helvetica Light" charset="0"/>
                </a:rPr>
                <a:t>Ongoing Planning</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Kanban workflow</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p>
          </p:txBody>
        </p:sp>
        <p:sp>
          <p:nvSpPr>
            <p:cNvPr id="5" name="Rectangle 4"/>
            <p:cNvSpPr/>
            <p:nvPr/>
          </p:nvSpPr>
          <p:spPr>
            <a:xfrm>
              <a:off x="7965088" y="3399475"/>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Ongoing Work</a:t>
              </a:r>
            </a:p>
            <a:p>
              <a:pPr algn="ctr" defTabSz="685800" fontAlgn="auto">
                <a:spcBef>
                  <a:spcPts val="0"/>
                </a:spcBef>
                <a:spcAft>
                  <a:spcPts val="0"/>
                </a:spcAft>
              </a:pPr>
              <a:endParaRPr lang="en-US" sz="14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Conduct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endParaRPr lang="en-US" sz="1050" i="1" dirty="0">
                <a:solidFill>
                  <a:prstClr val="black"/>
                </a:solidFill>
                <a:sym typeface="Helvetica Light" charset="0"/>
              </a:endParaRPr>
            </a:p>
          </p:txBody>
        </p:sp>
        <p:sp>
          <p:nvSpPr>
            <p:cNvPr id="6" name="Rectangle 5"/>
            <p:cNvSpPr/>
            <p:nvPr/>
          </p:nvSpPr>
          <p:spPr>
            <a:xfrm>
              <a:off x="7951221" y="5020696"/>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Exit Setup</a:t>
              </a:r>
            </a:p>
            <a:p>
              <a:pPr algn="ctr" defTabSz="685800" fontAlgn="auto">
                <a:spcBef>
                  <a:spcPts val="0"/>
                </a:spcBef>
                <a:spcAft>
                  <a:spcPts val="0"/>
                </a:spcAft>
              </a:pPr>
              <a:endParaRPr lang="en-US" sz="16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final deliverables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exit checklist</a:t>
              </a:r>
            </a:p>
          </p:txBody>
        </p:sp>
        <p:sp>
          <p:nvSpPr>
            <p:cNvPr id="7" name="Rectangle 6"/>
            <p:cNvSpPr/>
            <p:nvPr/>
          </p:nvSpPr>
          <p:spPr>
            <a:xfrm>
              <a:off x="2466237" y="338294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Repeat</a:t>
              </a:r>
              <a:br>
                <a:rPr lang="en-US" sz="2000" dirty="0">
                  <a:solidFill>
                    <a:prstClr val="black"/>
                  </a:solidFill>
                  <a:sym typeface="Helvetica Light" charset="0"/>
                </a:rPr>
              </a:b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350" i="1" dirty="0">
                  <a:solidFill>
                    <a:prstClr val="black"/>
                  </a:solidFill>
                  <a:sym typeface="Helvetica Light" charset="0"/>
                </a:rPr>
                <a:t>Start process again</a:t>
              </a:r>
            </a:p>
          </p:txBody>
        </p:sp>
        <p:cxnSp>
          <p:nvCxnSpPr>
            <p:cNvPr id="9" name="Straight Arrow Connector 8"/>
            <p:cNvCxnSpPr>
              <a:stCxn id="2" idx="3"/>
              <a:endCxn id="3" idx="1"/>
            </p:cNvCxnSpPr>
            <p:nvPr/>
          </p:nvCxnSpPr>
          <p:spPr>
            <a:xfrm>
              <a:off x="4455735" y="2285435"/>
              <a:ext cx="746344" cy="408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0" idx="3"/>
            </p:cNvCxnSpPr>
            <p:nvPr/>
          </p:nvCxnSpPr>
          <p:spPr>
            <a:xfrm>
              <a:off x="7204876" y="2285432"/>
              <a:ext cx="746345" cy="408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55736" y="5547591"/>
              <a:ext cx="746345" cy="8168"/>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244783" y="2804513"/>
              <a:ext cx="1"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433823" y="2822758"/>
              <a:ext cx="1" cy="583062"/>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0"/>
            </p:cNvCxnSpPr>
            <p:nvPr/>
          </p:nvCxnSpPr>
          <p:spPr>
            <a:xfrm>
              <a:off x="8945970" y="4461436"/>
              <a:ext cx="1" cy="55926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442714" y="5005089"/>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Depart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complete</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transferred</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Contribution sustained</a:t>
              </a:r>
            </a:p>
            <a:p>
              <a:pPr marL="214313" indent="-214313" defTabSz="685800" fontAlgn="auto">
                <a:spcBef>
                  <a:spcPts val="0"/>
                </a:spcBef>
                <a:spcAft>
                  <a:spcPts val="0"/>
                </a:spcAft>
                <a:buFont typeface="Arial" charset="0"/>
                <a:buChar char="•"/>
              </a:pPr>
              <a:endParaRPr lang="en-US" sz="1200" i="1" dirty="0">
                <a:solidFill>
                  <a:prstClr val="black"/>
                </a:solidFill>
                <a:sym typeface="Helvetica Light" charset="0"/>
              </a:endParaRPr>
            </a:p>
          </p:txBody>
        </p:sp>
        <p:cxnSp>
          <p:nvCxnSpPr>
            <p:cNvPr id="20" name="Straight Arrow Connector 19"/>
            <p:cNvCxnSpPr/>
            <p:nvPr/>
          </p:nvCxnSpPr>
          <p:spPr>
            <a:xfrm>
              <a:off x="7204876" y="5547591"/>
              <a:ext cx="746345" cy="408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0"/>
            </p:cNvCxnSpPr>
            <p:nvPr/>
          </p:nvCxnSpPr>
          <p:spPr>
            <a:xfrm>
              <a:off x="3433821" y="4454364"/>
              <a:ext cx="3642" cy="55072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011960" y="3243789"/>
              <a:ext cx="2424065" cy="1366958"/>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lnSpc>
                  <a:spcPct val="80000"/>
                </a:lnSpc>
                <a:spcBef>
                  <a:spcPts val="0"/>
                </a:spcBef>
                <a:spcAft>
                  <a:spcPts val="0"/>
                </a:spcAft>
              </a:pPr>
              <a:r>
                <a:rPr lang="en-US" sz="2400" b="1" dirty="0">
                  <a:solidFill>
                    <a:prstClr val="black"/>
                  </a:solidFill>
                  <a:sym typeface="Helvetica Light" charset="0"/>
                </a:rPr>
                <a:t>Team Member Lifecycle</a:t>
              </a:r>
            </a:p>
            <a:p>
              <a:pPr marL="285750" indent="-285750" defTabSz="685800" fontAlgn="auto">
                <a:spcBef>
                  <a:spcPts val="0"/>
                </a:spcBef>
                <a:spcAft>
                  <a:spcPts val="0"/>
                </a:spcAft>
                <a:buFont typeface="Arial" charset="0"/>
                <a:buChar char="•"/>
              </a:pPr>
              <a:endParaRPr lang="en-US" sz="100" i="1" dirty="0">
                <a:solidFill>
                  <a:prstClr val="black"/>
                </a:solidFill>
                <a:sym typeface="Helvetica Light" charset="0"/>
              </a:endParaRPr>
            </a:p>
            <a:p>
              <a:pPr marL="285750" indent="-285750" defTabSz="685800" fontAlgn="auto">
                <a:lnSpc>
                  <a:spcPct val="90000"/>
                </a:lnSpc>
                <a:spcBef>
                  <a:spcPts val="200"/>
                </a:spcBef>
                <a:spcAft>
                  <a:spcPts val="0"/>
                </a:spcAft>
                <a:buFont typeface="Arial" charset="0"/>
                <a:buChar char="•"/>
              </a:pPr>
              <a:r>
                <a:rPr lang="en-US" sz="1400" i="1" dirty="0">
                  <a:solidFill>
                    <a:prstClr val="black"/>
                  </a:solidFill>
                  <a:sym typeface="Helvetica Light" charset="0"/>
                </a:rPr>
                <a:t>Quick ramp up</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Disciplined activities</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Sustained contributions</a:t>
              </a:r>
            </a:p>
          </p:txBody>
        </p:sp>
        <p:sp>
          <p:nvSpPr>
            <p:cNvPr id="28" name="Rectangle 27"/>
            <p:cNvSpPr/>
            <p:nvPr/>
          </p:nvSpPr>
          <p:spPr>
            <a:xfrm>
              <a:off x="5208729" y="5034040"/>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Down</a:t>
              </a:r>
            </a:p>
            <a:p>
              <a:pPr algn="ctr" defTabSz="685800" fontAlgn="auto">
                <a:spcBef>
                  <a:spcPts val="0"/>
                </a:spcBef>
                <a:spcAft>
                  <a:spcPts val="0"/>
                </a:spcAft>
              </a:pP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exit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Leave project activities</a:t>
              </a:r>
              <a:endParaRPr lang="en-US" sz="1050" i="1" dirty="0">
                <a:solidFill>
                  <a:prstClr val="black"/>
                </a:solidFill>
                <a:sym typeface="Helvetica Light" charset="0"/>
              </a:endParaRPr>
            </a:p>
          </p:txBody>
        </p:sp>
        <p:cxnSp>
          <p:nvCxnSpPr>
            <p:cNvPr id="29" name="Straight Arrow Connector 28"/>
            <p:cNvCxnSpPr/>
            <p:nvPr/>
          </p:nvCxnSpPr>
          <p:spPr>
            <a:xfrm flipH="1" flipV="1">
              <a:off x="8713549" y="2816413"/>
              <a:ext cx="2170"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16200000">
              <a:off x="1735776" y="2160927"/>
              <a:ext cx="863998" cy="264803"/>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350" dirty="0">
                  <a:solidFill>
                    <a:prstClr val="black"/>
                  </a:solidFill>
                  <a:sym typeface="Helvetica Light" charset="0"/>
                </a:rPr>
                <a:t>Start</a:t>
              </a:r>
              <a:endParaRPr lang="en-US" sz="1350" i="1" dirty="0">
                <a:solidFill>
                  <a:prstClr val="black"/>
                </a:solidFill>
                <a:sym typeface="Helvetica Light" charset="0"/>
              </a:endParaRPr>
            </a:p>
          </p:txBody>
        </p:sp>
        <p:cxnSp>
          <p:nvCxnSpPr>
            <p:cNvPr id="24" name="Straight Arrow Connector 23"/>
            <p:cNvCxnSpPr>
              <a:endCxn id="2" idx="1"/>
            </p:cNvCxnSpPr>
            <p:nvPr/>
          </p:nvCxnSpPr>
          <p:spPr>
            <a:xfrm flipV="1">
              <a:off x="2292300" y="2285434"/>
              <a:ext cx="173937" cy="572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itle 25"/>
          <p:cNvSpPr>
            <a:spLocks noGrp="1"/>
          </p:cNvSpPr>
          <p:nvPr>
            <p:ph type="title"/>
          </p:nvPr>
        </p:nvSpPr>
        <p:spPr>
          <a:xfrm>
            <a:off x="461108" y="322033"/>
            <a:ext cx="9511085" cy="693967"/>
          </a:xfrm>
        </p:spPr>
        <p:txBody>
          <a:bodyPr/>
          <a:lstStyle/>
          <a:p>
            <a:r>
              <a:rPr lang="en-US" b="1" dirty="0">
                <a:latin typeface="Arial" charset="0"/>
                <a:ea typeface="Arial" charset="0"/>
                <a:cs typeface="Arial" charset="0"/>
              </a:rPr>
              <a:t>Research Team Member Lifecycle</a:t>
            </a:r>
          </a:p>
        </p:txBody>
      </p:sp>
    </p:spTree>
    <p:extLst>
      <p:ext uri="{BB962C8B-B14F-4D97-AF65-F5344CB8AC3E}">
        <p14:creationId xmlns:p14="http://schemas.microsoft.com/office/powerpoint/2010/main" val="1569825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Checklists &amp; Policies</a:t>
            </a:r>
          </a:p>
        </p:txBody>
      </p:sp>
      <p:graphicFrame>
        <p:nvGraphicFramePr>
          <p:cNvPr id="6" name="Content Placeholder 5"/>
          <p:cNvGraphicFramePr>
            <a:graphicFrameLocks noGrp="1"/>
          </p:cNvGraphicFramePr>
          <p:nvPr>
            <p:ph sz="quarter" idx="1"/>
          </p:nvPr>
        </p:nvGraphicFramePr>
        <p:xfrm>
          <a:off x="365761" y="1456454"/>
          <a:ext cx="7333347" cy="1112520"/>
        </p:xfrm>
        <a:graphic>
          <a:graphicData uri="http://schemas.openxmlformats.org/drawingml/2006/table">
            <a:tbl>
              <a:tblPr firstRow="1" bandRow="1">
                <a:tableStyleId>{5C22544A-7EE6-4342-B048-85BDC9FD1C3A}</a:tableStyleId>
              </a:tblPr>
              <a:tblGrid>
                <a:gridCol w="2444449">
                  <a:extLst>
                    <a:ext uri="{9D8B030D-6E8A-4147-A177-3AD203B41FA5}">
                      <a16:colId xmlns:a16="http://schemas.microsoft.com/office/drawing/2014/main" val="20000"/>
                    </a:ext>
                  </a:extLst>
                </a:gridCol>
                <a:gridCol w="2444449">
                  <a:extLst>
                    <a:ext uri="{9D8B030D-6E8A-4147-A177-3AD203B41FA5}">
                      <a16:colId xmlns:a16="http://schemas.microsoft.com/office/drawing/2014/main" val="20001"/>
                    </a:ext>
                  </a:extLst>
                </a:gridCol>
                <a:gridCol w="2444449">
                  <a:extLst>
                    <a:ext uri="{9D8B030D-6E8A-4147-A177-3AD203B41FA5}">
                      <a16:colId xmlns:a16="http://schemas.microsoft.com/office/drawing/2014/main" val="20002"/>
                    </a:ext>
                  </a:extLst>
                </a:gridCol>
              </a:tblGrid>
              <a:tr h="370840">
                <a:tc gridSpan="3">
                  <a:txBody>
                    <a:bodyPr/>
                    <a:lstStyle/>
                    <a:p>
                      <a:pPr algn="ctr"/>
                      <a:r>
                        <a:rPr lang="en-US" dirty="0"/>
                        <a:t>Team Member Phase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a:t>New Team</a:t>
                      </a:r>
                      <a:r>
                        <a:rPr lang="en-US" baseline="0" dirty="0"/>
                        <a:t> Member</a:t>
                      </a:r>
                      <a:endParaRPr lang="en-US" dirty="0"/>
                    </a:p>
                  </a:txBody>
                  <a:tcPr/>
                </a:tc>
                <a:tc>
                  <a:txBody>
                    <a:bodyPr/>
                    <a:lstStyle/>
                    <a:p>
                      <a:pPr algn="ctr"/>
                      <a:r>
                        <a:rPr lang="en-US" dirty="0"/>
                        <a:t>Steady Contributor</a:t>
                      </a:r>
                    </a:p>
                  </a:txBody>
                  <a:tcPr/>
                </a:tc>
                <a:tc>
                  <a:txBody>
                    <a:bodyPr/>
                    <a:lstStyle/>
                    <a:p>
                      <a:pPr algn="ctr"/>
                      <a:r>
                        <a:rPr lang="en-US" dirty="0"/>
                        <a:t>Departing Member</a:t>
                      </a:r>
                    </a:p>
                  </a:txBody>
                  <a:tcPr/>
                </a:tc>
                <a:extLst>
                  <a:ext uri="{0D108BD9-81ED-4DB2-BD59-A6C34878D82A}">
                    <a16:rowId xmlns:a16="http://schemas.microsoft.com/office/drawing/2014/main" val="10001"/>
                  </a:ext>
                </a:extLst>
              </a:tr>
              <a:tr h="370840">
                <a:tc>
                  <a:txBody>
                    <a:bodyPr/>
                    <a:lstStyle/>
                    <a:p>
                      <a:pPr algn="ctr"/>
                      <a:r>
                        <a:rPr lang="en-US" dirty="0"/>
                        <a:t>Checklist</a:t>
                      </a:r>
                    </a:p>
                  </a:txBody>
                  <a:tcPr/>
                </a:tc>
                <a:tc>
                  <a:txBody>
                    <a:bodyPr/>
                    <a:lstStyle/>
                    <a:p>
                      <a:pPr algn="ctr"/>
                      <a:r>
                        <a:rPr lang="en-US" dirty="0"/>
                        <a:t>Policies</a:t>
                      </a:r>
                    </a:p>
                  </a:txBody>
                  <a:tcPr/>
                </a:tc>
                <a:tc>
                  <a:txBody>
                    <a:bodyPr/>
                    <a:lstStyle/>
                    <a:p>
                      <a:pPr algn="ctr"/>
                      <a:r>
                        <a:rPr lang="en-US" dirty="0"/>
                        <a:t>Checklist</a:t>
                      </a:r>
                    </a:p>
                  </a:txBody>
                  <a:tcPr/>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a:xfrm>
            <a:off x="365760" y="2763267"/>
            <a:ext cx="7033202" cy="3383280"/>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New, departing team member checklists:  </a:t>
            </a:r>
          </a:p>
          <a:p>
            <a:pPr lvl="1"/>
            <a:r>
              <a:rPr lang="en-US" dirty="0"/>
              <a:t>Example: Trilinos New Developer Checklist.</a:t>
            </a:r>
          </a:p>
          <a:p>
            <a:pPr lvl="1"/>
            <a:r>
              <a:rPr lang="en-US" dirty="0"/>
              <a:t>Simple – prevents omissions</a:t>
            </a:r>
          </a:p>
          <a:p>
            <a:pPr lvl="1"/>
            <a:r>
              <a:rPr lang="en-US" u="sng" dirty="0">
                <a:hlinkClick r:id="rId3"/>
              </a:rPr>
              <a:t>https://github.com/trilinos/Trilinos/wiki/New-Trilinos-Developers</a:t>
            </a:r>
            <a:endParaRPr lang="en-US" u="sng" dirty="0"/>
          </a:p>
          <a:p>
            <a:r>
              <a:rPr lang="en-US" dirty="0"/>
              <a:t>Steady state: Policy-driven. </a:t>
            </a:r>
          </a:p>
          <a:p>
            <a:pPr lvl="1"/>
            <a:r>
              <a:rPr lang="en-US" dirty="0"/>
              <a:t>Example: xSDK Community policies.</a:t>
            </a:r>
          </a:p>
          <a:p>
            <a:pPr lvl="1"/>
            <a:r>
              <a:rPr lang="en-US" dirty="0">
                <a:hlinkClick r:id="rId4"/>
              </a:rPr>
              <a:t>https://xsdk.info/policies/</a:t>
            </a:r>
            <a:r>
              <a:rPr lang="en-US" dirty="0"/>
              <a:t> </a:t>
            </a:r>
          </a:p>
        </p:txBody>
      </p:sp>
      <p:pic>
        <p:nvPicPr>
          <p:cNvPr id="4" name="Picture 3">
            <a:extLst>
              <a:ext uri="{FF2B5EF4-FFF2-40B4-BE49-F238E27FC236}">
                <a16:creationId xmlns:a16="http://schemas.microsoft.com/office/drawing/2014/main" id="{AD7E06B9-2C65-D745-A01D-B954885E9D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2035" y="1849668"/>
            <a:ext cx="4039125" cy="1767573"/>
          </a:xfrm>
          <a:prstGeom prst="rect">
            <a:avLst/>
          </a:prstGeom>
        </p:spPr>
      </p:pic>
      <p:pic>
        <p:nvPicPr>
          <p:cNvPr id="8" name="Picture 7">
            <a:extLst>
              <a:ext uri="{FF2B5EF4-FFF2-40B4-BE49-F238E27FC236}">
                <a16:creationId xmlns:a16="http://schemas.microsoft.com/office/drawing/2014/main" id="{9BF5B610-4CAE-C346-91C9-A7D89FA375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0160" y="3560333"/>
            <a:ext cx="4039125" cy="2194543"/>
          </a:xfrm>
          <a:prstGeom prst="rect">
            <a:avLst/>
          </a:prstGeom>
        </p:spPr>
      </p:pic>
      <p:sp>
        <p:nvSpPr>
          <p:cNvPr id="9" name="TextBox 8">
            <a:extLst>
              <a:ext uri="{FF2B5EF4-FFF2-40B4-BE49-F238E27FC236}">
                <a16:creationId xmlns:a16="http://schemas.microsoft.com/office/drawing/2014/main" id="{4ADB838F-555A-5943-BDFE-AF1B6104585C}"/>
              </a:ext>
            </a:extLst>
          </p:cNvPr>
          <p:cNvSpPr txBox="1"/>
          <p:nvPr/>
        </p:nvSpPr>
        <p:spPr>
          <a:xfrm>
            <a:off x="8546910" y="1306225"/>
            <a:ext cx="2945624" cy="646331"/>
          </a:xfrm>
          <a:prstGeom prst="rect">
            <a:avLst/>
          </a:prstGeom>
          <a:noFill/>
        </p:spPr>
        <p:txBody>
          <a:bodyPr wrap="square" rtlCol="0">
            <a:spAutoFit/>
          </a:bodyPr>
          <a:lstStyle/>
          <a:p>
            <a:pPr algn="ctr">
              <a:lnSpc>
                <a:spcPct val="90000"/>
              </a:lnSpc>
            </a:pPr>
            <a:r>
              <a:rPr lang="en-US" sz="2000" dirty="0">
                <a:uFillTx/>
              </a:rPr>
              <a:t>New developer checklist snippet</a:t>
            </a:r>
          </a:p>
        </p:txBody>
      </p:sp>
    </p:spTree>
    <p:extLst>
      <p:ext uri="{BB962C8B-B14F-4D97-AF65-F5344CB8AC3E}">
        <p14:creationId xmlns:p14="http://schemas.microsoft.com/office/powerpoint/2010/main" val="3015907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0763" y="2964675"/>
            <a:ext cx="11375136" cy="914400"/>
          </a:xfrm>
        </p:spPr>
        <p:txBody>
          <a:bodyPr>
            <a:normAutofit/>
          </a:bodyPr>
          <a:lstStyle/>
          <a:p>
            <a:pPr algn="ctr"/>
            <a:r>
              <a:rPr lang="en-US" sz="4000" dirty="0"/>
              <a:t>Agile Methodologies</a:t>
            </a:r>
          </a:p>
        </p:txBody>
      </p:sp>
    </p:spTree>
    <p:extLst>
      <p:ext uri="{BB962C8B-B14F-4D97-AF65-F5344CB8AC3E}">
        <p14:creationId xmlns:p14="http://schemas.microsoft.com/office/powerpoint/2010/main" val="2964428896"/>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2577</TotalTime>
  <Words>2787</Words>
  <Application>Microsoft Macintosh PowerPoint</Application>
  <PresentationFormat>Custom</PresentationFormat>
  <Paragraphs>364</Paragraphs>
  <Slides>31</Slides>
  <Notes>16</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Arial Black</vt:lpstr>
      <vt:lpstr>Calibri</vt:lpstr>
      <vt:lpstr>Comic Sans MS</vt:lpstr>
      <vt:lpstr>Wingdings</vt:lpstr>
      <vt:lpstr>Wingdings 2</vt:lpstr>
      <vt:lpstr>Presentations (Wide Screen)</vt:lpstr>
      <vt:lpstr>Agile Methodologies</vt:lpstr>
      <vt:lpstr>License, Citation and Acknowledgements</vt:lpstr>
      <vt:lpstr>Outline</vt:lpstr>
      <vt:lpstr>Small Teams</vt:lpstr>
      <vt:lpstr>Small team interaction model</vt:lpstr>
      <vt:lpstr>Small team challenges</vt:lpstr>
      <vt:lpstr>Research Team Member Lifecycle</vt:lpstr>
      <vt:lpstr>Checklists &amp; Policies</vt:lpstr>
      <vt:lpstr>Agile Methodologies</vt:lpstr>
      <vt:lpstr>Why Agile?</vt:lpstr>
      <vt:lpstr>What is Agile?</vt:lpstr>
      <vt:lpstr>What is Agile?</vt:lpstr>
      <vt:lpstr>Principles behind the Agile Manifesto</vt:lpstr>
      <vt:lpstr>Principles behind the Agile Manifesto</vt:lpstr>
      <vt:lpstr>Getting Started with Agile</vt:lpstr>
      <vt:lpstr>Basic Kanban</vt:lpstr>
      <vt:lpstr>Kanban principles</vt:lpstr>
      <vt:lpstr>Personal Kanban</vt:lpstr>
      <vt:lpstr>Kanban tools</vt:lpstr>
      <vt:lpstr>Big question: How many tasks?</vt:lpstr>
      <vt:lpstr>Importance of “In Progress” concept for you</vt:lpstr>
      <vt:lpstr>Building on Kanban</vt:lpstr>
      <vt:lpstr>Building on Kanban</vt:lpstr>
      <vt:lpstr>Building on Kanban</vt:lpstr>
      <vt:lpstr>Building on Kanban</vt:lpstr>
      <vt:lpstr>Samples from Collegeville Org: Kanban Board</vt:lpstr>
      <vt:lpstr>Kanban in GitHub (or GitLab)</vt:lpstr>
      <vt:lpstr>Building on Kanban</vt:lpstr>
      <vt:lpstr>Other Resources</vt:lpstr>
      <vt:lpstr>A Bit about Scrum: Roles</vt:lpstr>
      <vt:lpstr>A Bit about Scrum: Process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218</cp:revision>
  <cp:lastPrinted>2017-11-02T18:35:01Z</cp:lastPrinted>
  <dcterms:created xsi:type="dcterms:W3CDTF">2018-11-06T17:28:56Z</dcterms:created>
  <dcterms:modified xsi:type="dcterms:W3CDTF">2022-04-01T20:37:24Z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